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23"/>
  </p:notesMasterIdLst>
  <p:sldIdLst>
    <p:sldId id="265" r:id="rId5"/>
    <p:sldId id="281" r:id="rId6"/>
    <p:sldId id="266" r:id="rId7"/>
    <p:sldId id="267" r:id="rId8"/>
    <p:sldId id="268" r:id="rId9"/>
    <p:sldId id="273" r:id="rId10"/>
    <p:sldId id="270" r:id="rId11"/>
    <p:sldId id="271" r:id="rId12"/>
    <p:sldId id="269" r:id="rId13"/>
    <p:sldId id="274" r:id="rId14"/>
    <p:sldId id="282" r:id="rId15"/>
    <p:sldId id="275" r:id="rId16"/>
    <p:sldId id="276" r:id="rId17"/>
    <p:sldId id="278" r:id="rId18"/>
    <p:sldId id="279" r:id="rId19"/>
    <p:sldId id="280" r:id="rId20"/>
    <p:sldId id="277" r:id="rId21"/>
    <p:sldId id="27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390" autoAdjust="0"/>
    <p:restoredTop sz="94619" autoAdjust="0"/>
  </p:normalViewPr>
  <p:slideViewPr>
    <p:cSldViewPr snapToGrid="0">
      <p:cViewPr varScale="1">
        <p:scale>
          <a:sx n="63" d="100"/>
          <a:sy n="63" d="100"/>
        </p:scale>
        <p:origin x="9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3C1C1F-DFB6-4871-8007-545180571597}" type="doc">
      <dgm:prSet loTypeId="urn:microsoft.com/office/officeart/2008/layout/VerticalCurvedList" loCatId="list" qsTypeId="urn:microsoft.com/office/officeart/2005/8/quickstyle/simple5" qsCatId="simple" csTypeId="urn:microsoft.com/office/officeart/2005/8/colors/colorful1" csCatId="colorful" phldr="1"/>
      <dgm:spPr/>
      <dgm:t>
        <a:bodyPr/>
        <a:lstStyle/>
        <a:p>
          <a:endParaRPr lang="en-IN"/>
        </a:p>
      </dgm:t>
    </dgm:pt>
    <dgm:pt modelId="{2E150FD7-B89F-46F8-B62F-AE509D8479BB}">
      <dgm:prSet phldrT="[Text]"/>
      <dgm:spPr/>
      <dgm:t>
        <a:bodyPr/>
        <a:lstStyle/>
        <a:p>
          <a:r>
            <a:rPr lang="en-US" b="1" dirty="0"/>
            <a:t>Definition and Description of the </a:t>
          </a:r>
          <a:r>
            <a:rPr lang="en-US" b="1" i="1" dirty="0"/>
            <a:t>ejusdem generis </a:t>
          </a:r>
          <a:r>
            <a:rPr lang="en-US" b="1" i="0" dirty="0"/>
            <a:t>principle.</a:t>
          </a:r>
          <a:endParaRPr lang="en-IN" b="1" dirty="0"/>
        </a:p>
      </dgm:t>
    </dgm:pt>
    <dgm:pt modelId="{08BB8A1E-24FF-4AD9-A8F6-107F770F187F}" type="parTrans" cxnId="{D237C685-BB83-4E9C-80D0-6BFC90943C65}">
      <dgm:prSet/>
      <dgm:spPr/>
      <dgm:t>
        <a:bodyPr/>
        <a:lstStyle/>
        <a:p>
          <a:endParaRPr lang="en-IN"/>
        </a:p>
      </dgm:t>
    </dgm:pt>
    <dgm:pt modelId="{B6AF6C65-BC01-450F-B1E0-B6E8CA747372}" type="sibTrans" cxnId="{D237C685-BB83-4E9C-80D0-6BFC90943C65}">
      <dgm:prSet/>
      <dgm:spPr/>
      <dgm:t>
        <a:bodyPr/>
        <a:lstStyle/>
        <a:p>
          <a:endParaRPr lang="en-IN"/>
        </a:p>
      </dgm:t>
    </dgm:pt>
    <dgm:pt modelId="{E5692A5E-C1DC-46D5-B161-23EFAADC37EA}">
      <dgm:prSet phldrT="[Text]"/>
      <dgm:spPr/>
      <dgm:t>
        <a:bodyPr/>
        <a:lstStyle/>
        <a:p>
          <a:r>
            <a:rPr lang="en-US" b="1" dirty="0"/>
            <a:t>Illustrations to explain the application of principle</a:t>
          </a:r>
          <a:endParaRPr lang="en-IN" b="1" dirty="0"/>
        </a:p>
      </dgm:t>
    </dgm:pt>
    <dgm:pt modelId="{9E504B17-5152-46EE-8D57-D9E45C549247}" type="parTrans" cxnId="{57D125AB-6610-4A57-BA76-3FEEBC23CB04}">
      <dgm:prSet/>
      <dgm:spPr/>
      <dgm:t>
        <a:bodyPr/>
        <a:lstStyle/>
        <a:p>
          <a:endParaRPr lang="en-IN"/>
        </a:p>
      </dgm:t>
    </dgm:pt>
    <dgm:pt modelId="{2DAA800D-397E-4CCA-B9C9-BB30C6542F2F}" type="sibTrans" cxnId="{57D125AB-6610-4A57-BA76-3FEEBC23CB04}">
      <dgm:prSet/>
      <dgm:spPr/>
      <dgm:t>
        <a:bodyPr/>
        <a:lstStyle/>
        <a:p>
          <a:endParaRPr lang="en-IN"/>
        </a:p>
      </dgm:t>
    </dgm:pt>
    <dgm:pt modelId="{F0CFC014-DB60-4F1C-A436-FC487A8AFA18}">
      <dgm:prSet phldrT="[Text]"/>
      <dgm:spPr/>
      <dgm:t>
        <a:bodyPr/>
        <a:lstStyle/>
        <a:p>
          <a:r>
            <a:rPr lang="en-US" b="1" dirty="0"/>
            <a:t>When principle of EG can’t be applied?</a:t>
          </a:r>
          <a:endParaRPr lang="en-IN" b="1" dirty="0"/>
        </a:p>
      </dgm:t>
    </dgm:pt>
    <dgm:pt modelId="{F435C875-7424-46F0-AE9F-195FC4F9D4A4}" type="parTrans" cxnId="{CF74BFC7-A14A-458E-824F-501D0E68F784}">
      <dgm:prSet/>
      <dgm:spPr/>
      <dgm:t>
        <a:bodyPr/>
        <a:lstStyle/>
        <a:p>
          <a:endParaRPr lang="en-IN"/>
        </a:p>
      </dgm:t>
    </dgm:pt>
    <dgm:pt modelId="{ED1C9C8C-E534-4841-BB76-292736783BBB}" type="sibTrans" cxnId="{CF74BFC7-A14A-458E-824F-501D0E68F784}">
      <dgm:prSet/>
      <dgm:spPr/>
      <dgm:t>
        <a:bodyPr/>
        <a:lstStyle/>
        <a:p>
          <a:endParaRPr lang="en-IN"/>
        </a:p>
      </dgm:t>
    </dgm:pt>
    <dgm:pt modelId="{16803BE2-BDA6-49BB-B4AD-02392814077A}" type="pres">
      <dgm:prSet presAssocID="{FB3C1C1F-DFB6-4871-8007-545180571597}" presName="Name0" presStyleCnt="0">
        <dgm:presLayoutVars>
          <dgm:chMax val="7"/>
          <dgm:chPref val="7"/>
          <dgm:dir/>
        </dgm:presLayoutVars>
      </dgm:prSet>
      <dgm:spPr/>
    </dgm:pt>
    <dgm:pt modelId="{0753C226-31BA-4A3B-80A2-B8AAB22ABB26}" type="pres">
      <dgm:prSet presAssocID="{FB3C1C1F-DFB6-4871-8007-545180571597}" presName="Name1" presStyleCnt="0"/>
      <dgm:spPr/>
    </dgm:pt>
    <dgm:pt modelId="{3A731BD8-EEC0-46C8-A1FF-E177B8188E9D}" type="pres">
      <dgm:prSet presAssocID="{FB3C1C1F-DFB6-4871-8007-545180571597}" presName="cycle" presStyleCnt="0"/>
      <dgm:spPr/>
    </dgm:pt>
    <dgm:pt modelId="{F00B168F-3E02-4A20-AF0B-20E586B88F05}" type="pres">
      <dgm:prSet presAssocID="{FB3C1C1F-DFB6-4871-8007-545180571597}" presName="srcNode" presStyleLbl="node1" presStyleIdx="0" presStyleCnt="3"/>
      <dgm:spPr/>
    </dgm:pt>
    <dgm:pt modelId="{5CCA076D-7E52-406D-A3C2-86D9C22D33EC}" type="pres">
      <dgm:prSet presAssocID="{FB3C1C1F-DFB6-4871-8007-545180571597}" presName="conn" presStyleLbl="parChTrans1D2" presStyleIdx="0" presStyleCnt="1"/>
      <dgm:spPr/>
    </dgm:pt>
    <dgm:pt modelId="{024A9883-0191-44B2-8CCD-C4F7DD1F279C}" type="pres">
      <dgm:prSet presAssocID="{FB3C1C1F-DFB6-4871-8007-545180571597}" presName="extraNode" presStyleLbl="node1" presStyleIdx="0" presStyleCnt="3"/>
      <dgm:spPr/>
    </dgm:pt>
    <dgm:pt modelId="{DDE39FB4-1A18-4FE0-94D9-0A7D0F531F95}" type="pres">
      <dgm:prSet presAssocID="{FB3C1C1F-DFB6-4871-8007-545180571597}" presName="dstNode" presStyleLbl="node1" presStyleIdx="0" presStyleCnt="3"/>
      <dgm:spPr/>
    </dgm:pt>
    <dgm:pt modelId="{E5D9C86C-3A6B-487C-9B91-D797E66F809C}" type="pres">
      <dgm:prSet presAssocID="{2E150FD7-B89F-46F8-B62F-AE509D8479BB}" presName="text_1" presStyleLbl="node1" presStyleIdx="0" presStyleCnt="3">
        <dgm:presLayoutVars>
          <dgm:bulletEnabled val="1"/>
        </dgm:presLayoutVars>
      </dgm:prSet>
      <dgm:spPr/>
    </dgm:pt>
    <dgm:pt modelId="{839A2BA9-F060-4086-9385-43ACC85AE227}" type="pres">
      <dgm:prSet presAssocID="{2E150FD7-B89F-46F8-B62F-AE509D8479BB}" presName="accent_1" presStyleCnt="0"/>
      <dgm:spPr/>
    </dgm:pt>
    <dgm:pt modelId="{0D030B1B-A208-4F3F-AC75-42BB8F13BA11}" type="pres">
      <dgm:prSet presAssocID="{2E150FD7-B89F-46F8-B62F-AE509D8479BB}" presName="accentRepeatNode" presStyleLbl="solidFgAcc1" presStyleIdx="0" presStyleCnt="3"/>
      <dgm:spPr/>
    </dgm:pt>
    <dgm:pt modelId="{85B3171B-4994-431C-9FD5-9FB2569C59BC}" type="pres">
      <dgm:prSet presAssocID="{E5692A5E-C1DC-46D5-B161-23EFAADC37EA}" presName="text_2" presStyleLbl="node1" presStyleIdx="1" presStyleCnt="3">
        <dgm:presLayoutVars>
          <dgm:bulletEnabled val="1"/>
        </dgm:presLayoutVars>
      </dgm:prSet>
      <dgm:spPr/>
    </dgm:pt>
    <dgm:pt modelId="{9D797F4C-62A2-424D-A8AC-6EB48547C1B3}" type="pres">
      <dgm:prSet presAssocID="{E5692A5E-C1DC-46D5-B161-23EFAADC37EA}" presName="accent_2" presStyleCnt="0"/>
      <dgm:spPr/>
    </dgm:pt>
    <dgm:pt modelId="{E122D68C-5F9D-42CC-A3B3-A8D56B62B42D}" type="pres">
      <dgm:prSet presAssocID="{E5692A5E-C1DC-46D5-B161-23EFAADC37EA}" presName="accentRepeatNode" presStyleLbl="solidFgAcc1" presStyleIdx="1" presStyleCnt="3"/>
      <dgm:spPr/>
    </dgm:pt>
    <dgm:pt modelId="{3DBD5B7E-EDD5-4679-A360-D0BCA2D9BFD9}" type="pres">
      <dgm:prSet presAssocID="{F0CFC014-DB60-4F1C-A436-FC487A8AFA18}" presName="text_3" presStyleLbl="node1" presStyleIdx="2" presStyleCnt="3">
        <dgm:presLayoutVars>
          <dgm:bulletEnabled val="1"/>
        </dgm:presLayoutVars>
      </dgm:prSet>
      <dgm:spPr/>
    </dgm:pt>
    <dgm:pt modelId="{C5A71D55-E15B-4400-B266-14938E0FC426}" type="pres">
      <dgm:prSet presAssocID="{F0CFC014-DB60-4F1C-A436-FC487A8AFA18}" presName="accent_3" presStyleCnt="0"/>
      <dgm:spPr/>
    </dgm:pt>
    <dgm:pt modelId="{9F4732B2-9E45-4FCD-9132-50CDD13A90FB}" type="pres">
      <dgm:prSet presAssocID="{F0CFC014-DB60-4F1C-A436-FC487A8AFA18}" presName="accentRepeatNode" presStyleLbl="solidFgAcc1" presStyleIdx="2" presStyleCnt="3"/>
      <dgm:spPr/>
    </dgm:pt>
  </dgm:ptLst>
  <dgm:cxnLst>
    <dgm:cxn modelId="{D237C685-BB83-4E9C-80D0-6BFC90943C65}" srcId="{FB3C1C1F-DFB6-4871-8007-545180571597}" destId="{2E150FD7-B89F-46F8-B62F-AE509D8479BB}" srcOrd="0" destOrd="0" parTransId="{08BB8A1E-24FF-4AD9-A8F6-107F770F187F}" sibTransId="{B6AF6C65-BC01-450F-B1E0-B6E8CA747372}"/>
    <dgm:cxn modelId="{57D125AB-6610-4A57-BA76-3FEEBC23CB04}" srcId="{FB3C1C1F-DFB6-4871-8007-545180571597}" destId="{E5692A5E-C1DC-46D5-B161-23EFAADC37EA}" srcOrd="1" destOrd="0" parTransId="{9E504B17-5152-46EE-8D57-D9E45C549247}" sibTransId="{2DAA800D-397E-4CCA-B9C9-BB30C6542F2F}"/>
    <dgm:cxn modelId="{7FAB08AC-9F82-4D53-B7A9-C1B0E4F059CF}" type="presOf" srcId="{E5692A5E-C1DC-46D5-B161-23EFAADC37EA}" destId="{85B3171B-4994-431C-9FD5-9FB2569C59BC}" srcOrd="0" destOrd="0" presId="urn:microsoft.com/office/officeart/2008/layout/VerticalCurvedList"/>
    <dgm:cxn modelId="{1DDD6CB8-4176-48AA-8512-27DBB98F1ADC}" type="presOf" srcId="{B6AF6C65-BC01-450F-B1E0-B6E8CA747372}" destId="{5CCA076D-7E52-406D-A3C2-86D9C22D33EC}" srcOrd="0" destOrd="0" presId="urn:microsoft.com/office/officeart/2008/layout/VerticalCurvedList"/>
    <dgm:cxn modelId="{449FA6C1-75BE-409B-B5C3-073BC7D69531}" type="presOf" srcId="{FB3C1C1F-DFB6-4871-8007-545180571597}" destId="{16803BE2-BDA6-49BB-B4AD-02392814077A}" srcOrd="0" destOrd="0" presId="urn:microsoft.com/office/officeart/2008/layout/VerticalCurvedList"/>
    <dgm:cxn modelId="{CF74BFC7-A14A-458E-824F-501D0E68F784}" srcId="{FB3C1C1F-DFB6-4871-8007-545180571597}" destId="{F0CFC014-DB60-4F1C-A436-FC487A8AFA18}" srcOrd="2" destOrd="0" parTransId="{F435C875-7424-46F0-AE9F-195FC4F9D4A4}" sibTransId="{ED1C9C8C-E534-4841-BB76-292736783BBB}"/>
    <dgm:cxn modelId="{2B20D0CE-3893-4708-B426-A05FA3AD0B3F}" type="presOf" srcId="{2E150FD7-B89F-46F8-B62F-AE509D8479BB}" destId="{E5D9C86C-3A6B-487C-9B91-D797E66F809C}" srcOrd="0" destOrd="0" presId="urn:microsoft.com/office/officeart/2008/layout/VerticalCurvedList"/>
    <dgm:cxn modelId="{1A123DEF-FA0A-4B8A-BFA7-4927A69D9AC8}" type="presOf" srcId="{F0CFC014-DB60-4F1C-A436-FC487A8AFA18}" destId="{3DBD5B7E-EDD5-4679-A360-D0BCA2D9BFD9}" srcOrd="0" destOrd="0" presId="urn:microsoft.com/office/officeart/2008/layout/VerticalCurvedList"/>
    <dgm:cxn modelId="{4A407FDD-65B7-46B1-87C8-770EC8022AAC}" type="presParOf" srcId="{16803BE2-BDA6-49BB-B4AD-02392814077A}" destId="{0753C226-31BA-4A3B-80A2-B8AAB22ABB26}" srcOrd="0" destOrd="0" presId="urn:microsoft.com/office/officeart/2008/layout/VerticalCurvedList"/>
    <dgm:cxn modelId="{A9CAC16C-D3C6-4445-AAE4-D585737CC24A}" type="presParOf" srcId="{0753C226-31BA-4A3B-80A2-B8AAB22ABB26}" destId="{3A731BD8-EEC0-46C8-A1FF-E177B8188E9D}" srcOrd="0" destOrd="0" presId="urn:microsoft.com/office/officeart/2008/layout/VerticalCurvedList"/>
    <dgm:cxn modelId="{045DE0CB-76B0-44B8-9848-689AFDA1419D}" type="presParOf" srcId="{3A731BD8-EEC0-46C8-A1FF-E177B8188E9D}" destId="{F00B168F-3E02-4A20-AF0B-20E586B88F05}" srcOrd="0" destOrd="0" presId="urn:microsoft.com/office/officeart/2008/layout/VerticalCurvedList"/>
    <dgm:cxn modelId="{2D9E881D-EC4C-4C63-A2CB-EB4C11EE541A}" type="presParOf" srcId="{3A731BD8-EEC0-46C8-A1FF-E177B8188E9D}" destId="{5CCA076D-7E52-406D-A3C2-86D9C22D33EC}" srcOrd="1" destOrd="0" presId="urn:microsoft.com/office/officeart/2008/layout/VerticalCurvedList"/>
    <dgm:cxn modelId="{23BEBA89-9ADE-497E-B100-87503E011F71}" type="presParOf" srcId="{3A731BD8-EEC0-46C8-A1FF-E177B8188E9D}" destId="{024A9883-0191-44B2-8CCD-C4F7DD1F279C}" srcOrd="2" destOrd="0" presId="urn:microsoft.com/office/officeart/2008/layout/VerticalCurvedList"/>
    <dgm:cxn modelId="{305E2A94-EEAD-494D-9C61-2AA062BB24FA}" type="presParOf" srcId="{3A731BD8-EEC0-46C8-A1FF-E177B8188E9D}" destId="{DDE39FB4-1A18-4FE0-94D9-0A7D0F531F95}" srcOrd="3" destOrd="0" presId="urn:microsoft.com/office/officeart/2008/layout/VerticalCurvedList"/>
    <dgm:cxn modelId="{96AA13C5-2344-470C-8DEE-A767C6B184B6}" type="presParOf" srcId="{0753C226-31BA-4A3B-80A2-B8AAB22ABB26}" destId="{E5D9C86C-3A6B-487C-9B91-D797E66F809C}" srcOrd="1" destOrd="0" presId="urn:microsoft.com/office/officeart/2008/layout/VerticalCurvedList"/>
    <dgm:cxn modelId="{BBE9AEEC-B767-48F8-937D-0D0C01AB5DDA}" type="presParOf" srcId="{0753C226-31BA-4A3B-80A2-B8AAB22ABB26}" destId="{839A2BA9-F060-4086-9385-43ACC85AE227}" srcOrd="2" destOrd="0" presId="urn:microsoft.com/office/officeart/2008/layout/VerticalCurvedList"/>
    <dgm:cxn modelId="{6B8ED724-0BCD-41E6-B525-E45B3DFEB359}" type="presParOf" srcId="{839A2BA9-F060-4086-9385-43ACC85AE227}" destId="{0D030B1B-A208-4F3F-AC75-42BB8F13BA11}" srcOrd="0" destOrd="0" presId="urn:microsoft.com/office/officeart/2008/layout/VerticalCurvedList"/>
    <dgm:cxn modelId="{202FA96B-DE04-480F-9EE3-7A17F84317A3}" type="presParOf" srcId="{0753C226-31BA-4A3B-80A2-B8AAB22ABB26}" destId="{85B3171B-4994-431C-9FD5-9FB2569C59BC}" srcOrd="3" destOrd="0" presId="urn:microsoft.com/office/officeart/2008/layout/VerticalCurvedList"/>
    <dgm:cxn modelId="{AC436405-9079-4725-AA74-2E8C217DEBC4}" type="presParOf" srcId="{0753C226-31BA-4A3B-80A2-B8AAB22ABB26}" destId="{9D797F4C-62A2-424D-A8AC-6EB48547C1B3}" srcOrd="4" destOrd="0" presId="urn:microsoft.com/office/officeart/2008/layout/VerticalCurvedList"/>
    <dgm:cxn modelId="{128C14EE-5F16-42CB-B670-5D5223C71228}" type="presParOf" srcId="{9D797F4C-62A2-424D-A8AC-6EB48547C1B3}" destId="{E122D68C-5F9D-42CC-A3B3-A8D56B62B42D}" srcOrd="0" destOrd="0" presId="urn:microsoft.com/office/officeart/2008/layout/VerticalCurvedList"/>
    <dgm:cxn modelId="{403BAF84-DF00-4418-AE13-806189974B46}" type="presParOf" srcId="{0753C226-31BA-4A3B-80A2-B8AAB22ABB26}" destId="{3DBD5B7E-EDD5-4679-A360-D0BCA2D9BFD9}" srcOrd="5" destOrd="0" presId="urn:microsoft.com/office/officeart/2008/layout/VerticalCurvedList"/>
    <dgm:cxn modelId="{1CF69C1C-04DF-483A-9823-711DD23DC372}" type="presParOf" srcId="{0753C226-31BA-4A3B-80A2-B8AAB22ABB26}" destId="{C5A71D55-E15B-4400-B266-14938E0FC426}" srcOrd="6" destOrd="0" presId="urn:microsoft.com/office/officeart/2008/layout/VerticalCurvedList"/>
    <dgm:cxn modelId="{758DDC95-058D-40C5-9AAA-6DC95CC3E3CD}" type="presParOf" srcId="{C5A71D55-E15B-4400-B266-14938E0FC426}" destId="{9F4732B2-9E45-4FCD-9132-50CDD13A90F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8703B5-662B-42B9-BAE6-0279BCCF330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IN"/>
        </a:p>
      </dgm:t>
    </dgm:pt>
    <dgm:pt modelId="{C967DA62-CBE3-41A1-A090-1BCFDC43DE31}">
      <dgm:prSet phldrT="[Text]" custT="1"/>
      <dgm:spPr/>
      <dgm:t>
        <a:bodyPr/>
        <a:lstStyle/>
        <a:p>
          <a:pPr algn="ctr"/>
          <a:r>
            <a:rPr lang="en-US" sz="2800" b="1" dirty="0"/>
            <a:t>Advantages</a:t>
          </a:r>
          <a:endParaRPr lang="en-IN" sz="2800" b="1" dirty="0"/>
        </a:p>
      </dgm:t>
    </dgm:pt>
    <dgm:pt modelId="{71E06935-08E1-4980-B23B-5D8C4B036D3A}" type="parTrans" cxnId="{0B477B4A-984E-489D-93A8-554C4265AFD6}">
      <dgm:prSet/>
      <dgm:spPr/>
      <dgm:t>
        <a:bodyPr/>
        <a:lstStyle/>
        <a:p>
          <a:endParaRPr lang="en-IN"/>
        </a:p>
      </dgm:t>
    </dgm:pt>
    <dgm:pt modelId="{0A656277-187A-4C43-9D49-413BDF96E5BC}" type="sibTrans" cxnId="{0B477B4A-984E-489D-93A8-554C4265AFD6}">
      <dgm:prSet/>
      <dgm:spPr/>
      <dgm:t>
        <a:bodyPr/>
        <a:lstStyle/>
        <a:p>
          <a:endParaRPr lang="en-IN"/>
        </a:p>
      </dgm:t>
    </dgm:pt>
    <dgm:pt modelId="{E3738456-7D67-4A2E-B86A-DF6586A14101}">
      <dgm:prSet phldrT="[Text]"/>
      <dgm:spPr/>
      <dgm:t>
        <a:bodyPr/>
        <a:lstStyle/>
        <a:p>
          <a:pPr algn="just"/>
          <a:r>
            <a:rPr lang="en-US" dirty="0"/>
            <a:t>There is no requirement for the draftsmen to write an exhaustive list of everything that is included.</a:t>
          </a:r>
          <a:endParaRPr lang="en-IN" dirty="0"/>
        </a:p>
      </dgm:t>
    </dgm:pt>
    <dgm:pt modelId="{4A4A7429-2CC3-41C6-933E-B20EE38184AA}" type="parTrans" cxnId="{5CB6FE2C-7BEC-4F17-8DA6-73A883ACF5C1}">
      <dgm:prSet/>
      <dgm:spPr/>
      <dgm:t>
        <a:bodyPr/>
        <a:lstStyle/>
        <a:p>
          <a:endParaRPr lang="en-IN"/>
        </a:p>
      </dgm:t>
    </dgm:pt>
    <dgm:pt modelId="{FE4BE15B-1833-4BE2-9FA2-311BE18406B6}" type="sibTrans" cxnId="{5CB6FE2C-7BEC-4F17-8DA6-73A883ACF5C1}">
      <dgm:prSet/>
      <dgm:spPr/>
      <dgm:t>
        <a:bodyPr/>
        <a:lstStyle/>
        <a:p>
          <a:endParaRPr lang="en-IN"/>
        </a:p>
      </dgm:t>
    </dgm:pt>
    <dgm:pt modelId="{B780DD8A-E6C5-4DCA-B277-A87BBD4646B3}">
      <dgm:prSet phldrT="[Text]"/>
      <dgm:spPr/>
      <dgm:t>
        <a:bodyPr/>
        <a:lstStyle/>
        <a:p>
          <a:pPr algn="just"/>
          <a:r>
            <a:rPr lang="en-US" dirty="0"/>
            <a:t>It allows the Act to adapt to changes in society.</a:t>
          </a:r>
          <a:endParaRPr lang="en-IN" dirty="0"/>
        </a:p>
      </dgm:t>
    </dgm:pt>
    <dgm:pt modelId="{ECFBD1D3-C4B7-4A5F-A5C7-D601E7BB1D52}" type="parTrans" cxnId="{305C700E-9ABD-4294-8ED5-F6AE4643692A}">
      <dgm:prSet/>
      <dgm:spPr/>
      <dgm:t>
        <a:bodyPr/>
        <a:lstStyle/>
        <a:p>
          <a:endParaRPr lang="en-IN"/>
        </a:p>
      </dgm:t>
    </dgm:pt>
    <dgm:pt modelId="{B355AC72-1424-465E-984C-AD51D2C0B233}" type="sibTrans" cxnId="{305C700E-9ABD-4294-8ED5-F6AE4643692A}">
      <dgm:prSet/>
      <dgm:spPr/>
      <dgm:t>
        <a:bodyPr/>
        <a:lstStyle/>
        <a:p>
          <a:endParaRPr lang="en-IN"/>
        </a:p>
      </dgm:t>
    </dgm:pt>
    <dgm:pt modelId="{9A065070-92FA-4103-B6F3-1917991DEE2B}">
      <dgm:prSet phldrT="[Text]" custT="1"/>
      <dgm:spPr/>
      <dgm:t>
        <a:bodyPr/>
        <a:lstStyle/>
        <a:p>
          <a:pPr algn="ctr"/>
          <a:r>
            <a:rPr lang="en-US" sz="2800" b="1" dirty="0"/>
            <a:t>Disadvantages</a:t>
          </a:r>
          <a:endParaRPr lang="en-IN" sz="2800" b="1" dirty="0"/>
        </a:p>
      </dgm:t>
    </dgm:pt>
    <dgm:pt modelId="{F240189E-7C9F-4B69-831A-37CA1433F5DF}" type="parTrans" cxnId="{71E91D84-C12F-44C6-855F-6F5D71264D00}">
      <dgm:prSet/>
      <dgm:spPr/>
      <dgm:t>
        <a:bodyPr/>
        <a:lstStyle/>
        <a:p>
          <a:endParaRPr lang="en-IN"/>
        </a:p>
      </dgm:t>
    </dgm:pt>
    <dgm:pt modelId="{EE77D508-6586-4BB0-A106-A95AEB459EDC}" type="sibTrans" cxnId="{71E91D84-C12F-44C6-855F-6F5D71264D00}">
      <dgm:prSet/>
      <dgm:spPr/>
      <dgm:t>
        <a:bodyPr/>
        <a:lstStyle/>
        <a:p>
          <a:endParaRPr lang="en-IN"/>
        </a:p>
      </dgm:t>
    </dgm:pt>
    <dgm:pt modelId="{6A647620-089A-4DEB-B167-233D20AC10C0}">
      <dgm:prSet phldrT="[Text]"/>
      <dgm:spPr/>
      <dgm:t>
        <a:bodyPr/>
        <a:lstStyle/>
        <a:p>
          <a:pPr algn="just"/>
          <a:r>
            <a:rPr lang="en-US" dirty="0"/>
            <a:t>It is not always predictable what the judges will consider to be the same category as the specific words.</a:t>
          </a:r>
          <a:endParaRPr lang="en-IN" dirty="0"/>
        </a:p>
      </dgm:t>
    </dgm:pt>
    <dgm:pt modelId="{4EEA508E-6470-4368-964F-A8CDFF62E49A}" type="parTrans" cxnId="{873F5A20-25B3-4AC9-8F3C-8558F092F208}">
      <dgm:prSet/>
      <dgm:spPr/>
      <dgm:t>
        <a:bodyPr/>
        <a:lstStyle/>
        <a:p>
          <a:endParaRPr lang="en-IN"/>
        </a:p>
      </dgm:t>
    </dgm:pt>
    <dgm:pt modelId="{CB200D26-9161-493F-B578-FA349EED10D2}" type="sibTrans" cxnId="{873F5A20-25B3-4AC9-8F3C-8558F092F208}">
      <dgm:prSet/>
      <dgm:spPr/>
      <dgm:t>
        <a:bodyPr/>
        <a:lstStyle/>
        <a:p>
          <a:endParaRPr lang="en-IN"/>
        </a:p>
      </dgm:t>
    </dgm:pt>
    <dgm:pt modelId="{C305C12E-98C0-4E8A-A9C0-FF987D76AFDD}">
      <dgm:prSet phldrT="[Text]"/>
      <dgm:spPr/>
      <dgm:t>
        <a:bodyPr/>
        <a:lstStyle/>
        <a:p>
          <a:pPr algn="just"/>
          <a:r>
            <a:rPr lang="en-US" dirty="0"/>
            <a:t>It allows for judicial law making which is not desirable.</a:t>
          </a:r>
          <a:endParaRPr lang="en-IN" dirty="0"/>
        </a:p>
      </dgm:t>
    </dgm:pt>
    <dgm:pt modelId="{65E4FF56-9FA1-4136-8A18-ADAC09F74695}" type="parTrans" cxnId="{2FA6D1FC-E04B-4159-B9FB-2CD6B8EADF87}">
      <dgm:prSet/>
      <dgm:spPr/>
      <dgm:t>
        <a:bodyPr/>
        <a:lstStyle/>
        <a:p>
          <a:endParaRPr lang="en-IN"/>
        </a:p>
      </dgm:t>
    </dgm:pt>
    <dgm:pt modelId="{DB31E754-D654-482A-B4F3-2D37EFDC88E6}" type="sibTrans" cxnId="{2FA6D1FC-E04B-4159-B9FB-2CD6B8EADF87}">
      <dgm:prSet/>
      <dgm:spPr/>
      <dgm:t>
        <a:bodyPr/>
        <a:lstStyle/>
        <a:p>
          <a:endParaRPr lang="en-IN"/>
        </a:p>
      </dgm:t>
    </dgm:pt>
    <dgm:pt modelId="{DF30C5F1-01DF-4635-9CC7-D2FD6E8410D7}">
      <dgm:prSet phldrT="[Text]"/>
      <dgm:spPr/>
      <dgm:t>
        <a:bodyPr/>
        <a:lstStyle/>
        <a:p>
          <a:pPr algn="just"/>
          <a:r>
            <a:rPr lang="en-US" dirty="0"/>
            <a:t>That Act can cover circumstances which might not have been covered by the draftsmen.</a:t>
          </a:r>
          <a:endParaRPr lang="en-IN" dirty="0"/>
        </a:p>
      </dgm:t>
    </dgm:pt>
    <dgm:pt modelId="{6749BA95-C44D-489D-9F67-E66AECD0579A}" type="parTrans" cxnId="{DED4DE93-F717-4FFA-BAE1-456AA214ACAD}">
      <dgm:prSet/>
      <dgm:spPr/>
      <dgm:t>
        <a:bodyPr/>
        <a:lstStyle/>
        <a:p>
          <a:endParaRPr lang="en-IN"/>
        </a:p>
      </dgm:t>
    </dgm:pt>
    <dgm:pt modelId="{D671643B-5FF7-4293-A2F9-298337B3A851}" type="sibTrans" cxnId="{DED4DE93-F717-4FFA-BAE1-456AA214ACAD}">
      <dgm:prSet/>
      <dgm:spPr/>
      <dgm:t>
        <a:bodyPr/>
        <a:lstStyle/>
        <a:p>
          <a:endParaRPr lang="en-IN"/>
        </a:p>
      </dgm:t>
    </dgm:pt>
    <dgm:pt modelId="{7C1FD4EA-94E4-4C1D-987B-297C32C4263F}" type="pres">
      <dgm:prSet presAssocID="{118703B5-662B-42B9-BAE6-0279BCCF3307}" presName="Name0" presStyleCnt="0">
        <dgm:presLayoutVars>
          <dgm:dir/>
          <dgm:animLvl val="lvl"/>
          <dgm:resizeHandles val="exact"/>
        </dgm:presLayoutVars>
      </dgm:prSet>
      <dgm:spPr/>
    </dgm:pt>
    <dgm:pt modelId="{DBFBCDC0-8541-4DCC-A557-158BA96162C0}" type="pres">
      <dgm:prSet presAssocID="{C967DA62-CBE3-41A1-A090-1BCFDC43DE31}" presName="composite" presStyleCnt="0"/>
      <dgm:spPr/>
    </dgm:pt>
    <dgm:pt modelId="{1417A02C-6F5E-434F-ADEA-83584A669FCA}" type="pres">
      <dgm:prSet presAssocID="{C967DA62-CBE3-41A1-A090-1BCFDC43DE31}" presName="parTx" presStyleLbl="alignNode1" presStyleIdx="0" presStyleCnt="2">
        <dgm:presLayoutVars>
          <dgm:chMax val="0"/>
          <dgm:chPref val="0"/>
          <dgm:bulletEnabled val="1"/>
        </dgm:presLayoutVars>
      </dgm:prSet>
      <dgm:spPr/>
    </dgm:pt>
    <dgm:pt modelId="{48EE7A73-09FE-47A7-8CDD-DAABBF3DD6DE}" type="pres">
      <dgm:prSet presAssocID="{C967DA62-CBE3-41A1-A090-1BCFDC43DE31}" presName="desTx" presStyleLbl="alignAccFollowNode1" presStyleIdx="0" presStyleCnt="2">
        <dgm:presLayoutVars>
          <dgm:bulletEnabled val="1"/>
        </dgm:presLayoutVars>
      </dgm:prSet>
      <dgm:spPr/>
    </dgm:pt>
    <dgm:pt modelId="{B6B3ECD7-955A-4259-A5EC-B138D28D7760}" type="pres">
      <dgm:prSet presAssocID="{0A656277-187A-4C43-9D49-413BDF96E5BC}" presName="space" presStyleCnt="0"/>
      <dgm:spPr/>
    </dgm:pt>
    <dgm:pt modelId="{74D03392-B0A0-4687-B8D7-7E3ED465626D}" type="pres">
      <dgm:prSet presAssocID="{9A065070-92FA-4103-B6F3-1917991DEE2B}" presName="composite" presStyleCnt="0"/>
      <dgm:spPr/>
    </dgm:pt>
    <dgm:pt modelId="{4C31C335-3D93-4B5D-93EA-40E3FD2D20C3}" type="pres">
      <dgm:prSet presAssocID="{9A065070-92FA-4103-B6F3-1917991DEE2B}" presName="parTx" presStyleLbl="alignNode1" presStyleIdx="1" presStyleCnt="2">
        <dgm:presLayoutVars>
          <dgm:chMax val="0"/>
          <dgm:chPref val="0"/>
          <dgm:bulletEnabled val="1"/>
        </dgm:presLayoutVars>
      </dgm:prSet>
      <dgm:spPr/>
    </dgm:pt>
    <dgm:pt modelId="{38EE273A-B718-4E07-83C9-09816C09E8DA}" type="pres">
      <dgm:prSet presAssocID="{9A065070-92FA-4103-B6F3-1917991DEE2B}" presName="desTx" presStyleLbl="alignAccFollowNode1" presStyleIdx="1" presStyleCnt="2">
        <dgm:presLayoutVars>
          <dgm:bulletEnabled val="1"/>
        </dgm:presLayoutVars>
      </dgm:prSet>
      <dgm:spPr/>
    </dgm:pt>
  </dgm:ptLst>
  <dgm:cxnLst>
    <dgm:cxn modelId="{305C700E-9ABD-4294-8ED5-F6AE4643692A}" srcId="{C967DA62-CBE3-41A1-A090-1BCFDC43DE31}" destId="{B780DD8A-E6C5-4DCA-B277-A87BBD4646B3}" srcOrd="2" destOrd="0" parTransId="{ECFBD1D3-C4B7-4A5F-A5C7-D601E7BB1D52}" sibTransId="{B355AC72-1424-465E-984C-AD51D2C0B233}"/>
    <dgm:cxn modelId="{EB2D731A-42B8-43E1-B5EC-7733968250E8}" type="presOf" srcId="{C305C12E-98C0-4E8A-A9C0-FF987D76AFDD}" destId="{38EE273A-B718-4E07-83C9-09816C09E8DA}" srcOrd="0" destOrd="1" presId="urn:microsoft.com/office/officeart/2005/8/layout/hList1"/>
    <dgm:cxn modelId="{873F5A20-25B3-4AC9-8F3C-8558F092F208}" srcId="{9A065070-92FA-4103-B6F3-1917991DEE2B}" destId="{6A647620-089A-4DEB-B167-233D20AC10C0}" srcOrd="0" destOrd="0" parTransId="{4EEA508E-6470-4368-964F-A8CDFF62E49A}" sibTransId="{CB200D26-9161-493F-B578-FA349EED10D2}"/>
    <dgm:cxn modelId="{5CB6FE2C-7BEC-4F17-8DA6-73A883ACF5C1}" srcId="{C967DA62-CBE3-41A1-A090-1BCFDC43DE31}" destId="{E3738456-7D67-4A2E-B86A-DF6586A14101}" srcOrd="0" destOrd="0" parTransId="{4A4A7429-2CC3-41C6-933E-B20EE38184AA}" sibTransId="{FE4BE15B-1833-4BE2-9FA2-311BE18406B6}"/>
    <dgm:cxn modelId="{C661076A-5CF7-4F85-AE5E-93916A05F754}" type="presOf" srcId="{B780DD8A-E6C5-4DCA-B277-A87BBD4646B3}" destId="{48EE7A73-09FE-47A7-8CDD-DAABBF3DD6DE}" srcOrd="0" destOrd="2" presId="urn:microsoft.com/office/officeart/2005/8/layout/hList1"/>
    <dgm:cxn modelId="{0B477B4A-984E-489D-93A8-554C4265AFD6}" srcId="{118703B5-662B-42B9-BAE6-0279BCCF3307}" destId="{C967DA62-CBE3-41A1-A090-1BCFDC43DE31}" srcOrd="0" destOrd="0" parTransId="{71E06935-08E1-4980-B23B-5D8C4B036D3A}" sibTransId="{0A656277-187A-4C43-9D49-413BDF96E5BC}"/>
    <dgm:cxn modelId="{2AF21254-5422-4A45-B9B4-3720904B78D2}" type="presOf" srcId="{E3738456-7D67-4A2E-B86A-DF6586A14101}" destId="{48EE7A73-09FE-47A7-8CDD-DAABBF3DD6DE}" srcOrd="0" destOrd="0" presId="urn:microsoft.com/office/officeart/2005/8/layout/hList1"/>
    <dgm:cxn modelId="{F3699B77-F70E-44C2-B209-C6B73422B302}" type="presOf" srcId="{118703B5-662B-42B9-BAE6-0279BCCF3307}" destId="{7C1FD4EA-94E4-4C1D-987B-297C32C4263F}" srcOrd="0" destOrd="0" presId="urn:microsoft.com/office/officeart/2005/8/layout/hList1"/>
    <dgm:cxn modelId="{71E91D84-C12F-44C6-855F-6F5D71264D00}" srcId="{118703B5-662B-42B9-BAE6-0279BCCF3307}" destId="{9A065070-92FA-4103-B6F3-1917991DEE2B}" srcOrd="1" destOrd="0" parTransId="{F240189E-7C9F-4B69-831A-37CA1433F5DF}" sibTransId="{EE77D508-6586-4BB0-A106-A95AEB459EDC}"/>
    <dgm:cxn modelId="{DED4DE93-F717-4FFA-BAE1-456AA214ACAD}" srcId="{C967DA62-CBE3-41A1-A090-1BCFDC43DE31}" destId="{DF30C5F1-01DF-4635-9CC7-D2FD6E8410D7}" srcOrd="1" destOrd="0" parTransId="{6749BA95-C44D-489D-9F67-E66AECD0579A}" sibTransId="{D671643B-5FF7-4293-A2F9-298337B3A851}"/>
    <dgm:cxn modelId="{6D2A92AF-61E0-4D92-972D-F09DE64D0444}" type="presOf" srcId="{6A647620-089A-4DEB-B167-233D20AC10C0}" destId="{38EE273A-B718-4E07-83C9-09816C09E8DA}" srcOrd="0" destOrd="0" presId="urn:microsoft.com/office/officeart/2005/8/layout/hList1"/>
    <dgm:cxn modelId="{2D8649BB-56F7-4368-86E0-753015EBA79B}" type="presOf" srcId="{C967DA62-CBE3-41A1-A090-1BCFDC43DE31}" destId="{1417A02C-6F5E-434F-ADEA-83584A669FCA}" srcOrd="0" destOrd="0" presId="urn:microsoft.com/office/officeart/2005/8/layout/hList1"/>
    <dgm:cxn modelId="{191F89C4-7728-4EA7-8F7A-061D478ED5FF}" type="presOf" srcId="{DF30C5F1-01DF-4635-9CC7-D2FD6E8410D7}" destId="{48EE7A73-09FE-47A7-8CDD-DAABBF3DD6DE}" srcOrd="0" destOrd="1" presId="urn:microsoft.com/office/officeart/2005/8/layout/hList1"/>
    <dgm:cxn modelId="{BE367ACF-4D21-40AF-B784-3924F9F80CFF}" type="presOf" srcId="{9A065070-92FA-4103-B6F3-1917991DEE2B}" destId="{4C31C335-3D93-4B5D-93EA-40E3FD2D20C3}" srcOrd="0" destOrd="0" presId="urn:microsoft.com/office/officeart/2005/8/layout/hList1"/>
    <dgm:cxn modelId="{2FA6D1FC-E04B-4159-B9FB-2CD6B8EADF87}" srcId="{9A065070-92FA-4103-B6F3-1917991DEE2B}" destId="{C305C12E-98C0-4E8A-A9C0-FF987D76AFDD}" srcOrd="1" destOrd="0" parTransId="{65E4FF56-9FA1-4136-8A18-ADAC09F74695}" sibTransId="{DB31E754-D654-482A-B4F3-2D37EFDC88E6}"/>
    <dgm:cxn modelId="{32493C60-B5A5-4FA8-90A1-125CB3696F11}" type="presParOf" srcId="{7C1FD4EA-94E4-4C1D-987B-297C32C4263F}" destId="{DBFBCDC0-8541-4DCC-A557-158BA96162C0}" srcOrd="0" destOrd="0" presId="urn:microsoft.com/office/officeart/2005/8/layout/hList1"/>
    <dgm:cxn modelId="{70743666-7103-41FF-A8FB-E30F9D0EA52D}" type="presParOf" srcId="{DBFBCDC0-8541-4DCC-A557-158BA96162C0}" destId="{1417A02C-6F5E-434F-ADEA-83584A669FCA}" srcOrd="0" destOrd="0" presId="urn:microsoft.com/office/officeart/2005/8/layout/hList1"/>
    <dgm:cxn modelId="{D3FDD7B1-1B99-4D74-993A-2B388F0C6845}" type="presParOf" srcId="{DBFBCDC0-8541-4DCC-A557-158BA96162C0}" destId="{48EE7A73-09FE-47A7-8CDD-DAABBF3DD6DE}" srcOrd="1" destOrd="0" presId="urn:microsoft.com/office/officeart/2005/8/layout/hList1"/>
    <dgm:cxn modelId="{8305D471-DB15-457E-89D1-FE67A06E8692}" type="presParOf" srcId="{7C1FD4EA-94E4-4C1D-987B-297C32C4263F}" destId="{B6B3ECD7-955A-4259-A5EC-B138D28D7760}" srcOrd="1" destOrd="0" presId="urn:microsoft.com/office/officeart/2005/8/layout/hList1"/>
    <dgm:cxn modelId="{7E04BEB7-4860-4DD8-9A63-053D5906BEBD}" type="presParOf" srcId="{7C1FD4EA-94E4-4C1D-987B-297C32C4263F}" destId="{74D03392-B0A0-4687-B8D7-7E3ED465626D}" srcOrd="2" destOrd="0" presId="urn:microsoft.com/office/officeart/2005/8/layout/hList1"/>
    <dgm:cxn modelId="{F3D5D65C-AD14-4AB2-BFD2-47F5FD6C6040}" type="presParOf" srcId="{74D03392-B0A0-4687-B8D7-7E3ED465626D}" destId="{4C31C335-3D93-4B5D-93EA-40E3FD2D20C3}" srcOrd="0" destOrd="0" presId="urn:microsoft.com/office/officeart/2005/8/layout/hList1"/>
    <dgm:cxn modelId="{D89437AA-2FB9-4494-85A2-E22394C007A9}" type="presParOf" srcId="{74D03392-B0A0-4687-B8D7-7E3ED465626D}" destId="{38EE273A-B718-4E07-83C9-09816C09E8D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B3C1C1F-DFB6-4871-8007-545180571597}" type="doc">
      <dgm:prSet loTypeId="urn:microsoft.com/office/officeart/2008/layout/VerticalCurvedList" loCatId="list" qsTypeId="urn:microsoft.com/office/officeart/2005/8/quickstyle/simple5" qsCatId="simple" csTypeId="urn:microsoft.com/office/officeart/2005/8/colors/colorful1" csCatId="colorful" phldr="1"/>
      <dgm:spPr/>
      <dgm:t>
        <a:bodyPr/>
        <a:lstStyle/>
        <a:p>
          <a:endParaRPr lang="en-IN"/>
        </a:p>
      </dgm:t>
    </dgm:pt>
    <dgm:pt modelId="{2E150FD7-B89F-46F8-B62F-AE509D8479BB}">
      <dgm:prSet phldrT="[Text]"/>
      <dgm:spPr/>
      <dgm:t>
        <a:bodyPr/>
        <a:lstStyle/>
        <a:p>
          <a:r>
            <a:rPr lang="en-US" b="1" dirty="0"/>
            <a:t>Definition and Description of the noscitur a sociis</a:t>
          </a:r>
          <a:r>
            <a:rPr lang="en-US" b="1" i="1" dirty="0"/>
            <a:t> </a:t>
          </a:r>
          <a:r>
            <a:rPr lang="en-US" b="1" i="0" dirty="0"/>
            <a:t>principle.</a:t>
          </a:r>
          <a:endParaRPr lang="en-IN" b="1" dirty="0"/>
        </a:p>
      </dgm:t>
    </dgm:pt>
    <dgm:pt modelId="{08BB8A1E-24FF-4AD9-A8F6-107F770F187F}" type="parTrans" cxnId="{D237C685-BB83-4E9C-80D0-6BFC90943C65}">
      <dgm:prSet/>
      <dgm:spPr/>
      <dgm:t>
        <a:bodyPr/>
        <a:lstStyle/>
        <a:p>
          <a:endParaRPr lang="en-IN"/>
        </a:p>
      </dgm:t>
    </dgm:pt>
    <dgm:pt modelId="{B6AF6C65-BC01-450F-B1E0-B6E8CA747372}" type="sibTrans" cxnId="{D237C685-BB83-4E9C-80D0-6BFC90943C65}">
      <dgm:prSet/>
      <dgm:spPr/>
      <dgm:t>
        <a:bodyPr/>
        <a:lstStyle/>
        <a:p>
          <a:endParaRPr lang="en-IN"/>
        </a:p>
      </dgm:t>
    </dgm:pt>
    <dgm:pt modelId="{E5692A5E-C1DC-46D5-B161-23EFAADC37EA}">
      <dgm:prSet phldrT="[Text]"/>
      <dgm:spPr/>
      <dgm:t>
        <a:bodyPr/>
        <a:lstStyle/>
        <a:p>
          <a:r>
            <a:rPr lang="en-US" b="1" dirty="0"/>
            <a:t>Illustrations to explain the application of principle</a:t>
          </a:r>
          <a:endParaRPr lang="en-IN" b="1" dirty="0"/>
        </a:p>
      </dgm:t>
    </dgm:pt>
    <dgm:pt modelId="{9E504B17-5152-46EE-8D57-D9E45C549247}" type="parTrans" cxnId="{57D125AB-6610-4A57-BA76-3FEEBC23CB04}">
      <dgm:prSet/>
      <dgm:spPr/>
      <dgm:t>
        <a:bodyPr/>
        <a:lstStyle/>
        <a:p>
          <a:endParaRPr lang="en-IN"/>
        </a:p>
      </dgm:t>
    </dgm:pt>
    <dgm:pt modelId="{2DAA800D-397E-4CCA-B9C9-BB30C6542F2F}" type="sibTrans" cxnId="{57D125AB-6610-4A57-BA76-3FEEBC23CB04}">
      <dgm:prSet/>
      <dgm:spPr/>
      <dgm:t>
        <a:bodyPr/>
        <a:lstStyle/>
        <a:p>
          <a:endParaRPr lang="en-IN"/>
        </a:p>
      </dgm:t>
    </dgm:pt>
    <dgm:pt modelId="{F0CFC014-DB60-4F1C-A436-FC487A8AFA18}">
      <dgm:prSet phldrT="[Text]"/>
      <dgm:spPr/>
      <dgm:t>
        <a:bodyPr/>
        <a:lstStyle/>
        <a:p>
          <a:r>
            <a:rPr lang="en-US" b="1" dirty="0"/>
            <a:t>When principle of noscitur can’t be applied?</a:t>
          </a:r>
          <a:endParaRPr lang="en-IN" b="1" dirty="0"/>
        </a:p>
      </dgm:t>
    </dgm:pt>
    <dgm:pt modelId="{F435C875-7424-46F0-AE9F-195FC4F9D4A4}" type="parTrans" cxnId="{CF74BFC7-A14A-458E-824F-501D0E68F784}">
      <dgm:prSet/>
      <dgm:spPr/>
      <dgm:t>
        <a:bodyPr/>
        <a:lstStyle/>
        <a:p>
          <a:endParaRPr lang="en-IN"/>
        </a:p>
      </dgm:t>
    </dgm:pt>
    <dgm:pt modelId="{ED1C9C8C-E534-4841-BB76-292736783BBB}" type="sibTrans" cxnId="{CF74BFC7-A14A-458E-824F-501D0E68F784}">
      <dgm:prSet/>
      <dgm:spPr/>
      <dgm:t>
        <a:bodyPr/>
        <a:lstStyle/>
        <a:p>
          <a:endParaRPr lang="en-IN"/>
        </a:p>
      </dgm:t>
    </dgm:pt>
    <dgm:pt modelId="{16803BE2-BDA6-49BB-B4AD-02392814077A}" type="pres">
      <dgm:prSet presAssocID="{FB3C1C1F-DFB6-4871-8007-545180571597}" presName="Name0" presStyleCnt="0">
        <dgm:presLayoutVars>
          <dgm:chMax val="7"/>
          <dgm:chPref val="7"/>
          <dgm:dir/>
        </dgm:presLayoutVars>
      </dgm:prSet>
      <dgm:spPr/>
    </dgm:pt>
    <dgm:pt modelId="{0753C226-31BA-4A3B-80A2-B8AAB22ABB26}" type="pres">
      <dgm:prSet presAssocID="{FB3C1C1F-DFB6-4871-8007-545180571597}" presName="Name1" presStyleCnt="0"/>
      <dgm:spPr/>
    </dgm:pt>
    <dgm:pt modelId="{3A731BD8-EEC0-46C8-A1FF-E177B8188E9D}" type="pres">
      <dgm:prSet presAssocID="{FB3C1C1F-DFB6-4871-8007-545180571597}" presName="cycle" presStyleCnt="0"/>
      <dgm:spPr/>
    </dgm:pt>
    <dgm:pt modelId="{F00B168F-3E02-4A20-AF0B-20E586B88F05}" type="pres">
      <dgm:prSet presAssocID="{FB3C1C1F-DFB6-4871-8007-545180571597}" presName="srcNode" presStyleLbl="node1" presStyleIdx="0" presStyleCnt="3"/>
      <dgm:spPr/>
    </dgm:pt>
    <dgm:pt modelId="{5CCA076D-7E52-406D-A3C2-86D9C22D33EC}" type="pres">
      <dgm:prSet presAssocID="{FB3C1C1F-DFB6-4871-8007-545180571597}" presName="conn" presStyleLbl="parChTrans1D2" presStyleIdx="0" presStyleCnt="1"/>
      <dgm:spPr/>
    </dgm:pt>
    <dgm:pt modelId="{024A9883-0191-44B2-8CCD-C4F7DD1F279C}" type="pres">
      <dgm:prSet presAssocID="{FB3C1C1F-DFB6-4871-8007-545180571597}" presName="extraNode" presStyleLbl="node1" presStyleIdx="0" presStyleCnt="3"/>
      <dgm:spPr/>
    </dgm:pt>
    <dgm:pt modelId="{DDE39FB4-1A18-4FE0-94D9-0A7D0F531F95}" type="pres">
      <dgm:prSet presAssocID="{FB3C1C1F-DFB6-4871-8007-545180571597}" presName="dstNode" presStyleLbl="node1" presStyleIdx="0" presStyleCnt="3"/>
      <dgm:spPr/>
    </dgm:pt>
    <dgm:pt modelId="{E5D9C86C-3A6B-487C-9B91-D797E66F809C}" type="pres">
      <dgm:prSet presAssocID="{2E150FD7-B89F-46F8-B62F-AE509D8479BB}" presName="text_1" presStyleLbl="node1" presStyleIdx="0" presStyleCnt="3">
        <dgm:presLayoutVars>
          <dgm:bulletEnabled val="1"/>
        </dgm:presLayoutVars>
      </dgm:prSet>
      <dgm:spPr/>
    </dgm:pt>
    <dgm:pt modelId="{839A2BA9-F060-4086-9385-43ACC85AE227}" type="pres">
      <dgm:prSet presAssocID="{2E150FD7-B89F-46F8-B62F-AE509D8479BB}" presName="accent_1" presStyleCnt="0"/>
      <dgm:spPr/>
    </dgm:pt>
    <dgm:pt modelId="{0D030B1B-A208-4F3F-AC75-42BB8F13BA11}" type="pres">
      <dgm:prSet presAssocID="{2E150FD7-B89F-46F8-B62F-AE509D8479BB}" presName="accentRepeatNode" presStyleLbl="solidFgAcc1" presStyleIdx="0" presStyleCnt="3"/>
      <dgm:spPr/>
    </dgm:pt>
    <dgm:pt modelId="{85B3171B-4994-431C-9FD5-9FB2569C59BC}" type="pres">
      <dgm:prSet presAssocID="{E5692A5E-C1DC-46D5-B161-23EFAADC37EA}" presName="text_2" presStyleLbl="node1" presStyleIdx="1" presStyleCnt="3">
        <dgm:presLayoutVars>
          <dgm:bulletEnabled val="1"/>
        </dgm:presLayoutVars>
      </dgm:prSet>
      <dgm:spPr/>
    </dgm:pt>
    <dgm:pt modelId="{9D797F4C-62A2-424D-A8AC-6EB48547C1B3}" type="pres">
      <dgm:prSet presAssocID="{E5692A5E-C1DC-46D5-B161-23EFAADC37EA}" presName="accent_2" presStyleCnt="0"/>
      <dgm:spPr/>
    </dgm:pt>
    <dgm:pt modelId="{E122D68C-5F9D-42CC-A3B3-A8D56B62B42D}" type="pres">
      <dgm:prSet presAssocID="{E5692A5E-C1DC-46D5-B161-23EFAADC37EA}" presName="accentRepeatNode" presStyleLbl="solidFgAcc1" presStyleIdx="1" presStyleCnt="3"/>
      <dgm:spPr/>
    </dgm:pt>
    <dgm:pt modelId="{3DBD5B7E-EDD5-4679-A360-D0BCA2D9BFD9}" type="pres">
      <dgm:prSet presAssocID="{F0CFC014-DB60-4F1C-A436-FC487A8AFA18}" presName="text_3" presStyleLbl="node1" presStyleIdx="2" presStyleCnt="3">
        <dgm:presLayoutVars>
          <dgm:bulletEnabled val="1"/>
        </dgm:presLayoutVars>
      </dgm:prSet>
      <dgm:spPr/>
    </dgm:pt>
    <dgm:pt modelId="{C5A71D55-E15B-4400-B266-14938E0FC426}" type="pres">
      <dgm:prSet presAssocID="{F0CFC014-DB60-4F1C-A436-FC487A8AFA18}" presName="accent_3" presStyleCnt="0"/>
      <dgm:spPr/>
    </dgm:pt>
    <dgm:pt modelId="{9F4732B2-9E45-4FCD-9132-50CDD13A90FB}" type="pres">
      <dgm:prSet presAssocID="{F0CFC014-DB60-4F1C-A436-FC487A8AFA18}" presName="accentRepeatNode" presStyleLbl="solidFgAcc1" presStyleIdx="2" presStyleCnt="3"/>
      <dgm:spPr/>
    </dgm:pt>
  </dgm:ptLst>
  <dgm:cxnLst>
    <dgm:cxn modelId="{D237C685-BB83-4E9C-80D0-6BFC90943C65}" srcId="{FB3C1C1F-DFB6-4871-8007-545180571597}" destId="{2E150FD7-B89F-46F8-B62F-AE509D8479BB}" srcOrd="0" destOrd="0" parTransId="{08BB8A1E-24FF-4AD9-A8F6-107F770F187F}" sibTransId="{B6AF6C65-BC01-450F-B1E0-B6E8CA747372}"/>
    <dgm:cxn modelId="{57D125AB-6610-4A57-BA76-3FEEBC23CB04}" srcId="{FB3C1C1F-DFB6-4871-8007-545180571597}" destId="{E5692A5E-C1DC-46D5-B161-23EFAADC37EA}" srcOrd="1" destOrd="0" parTransId="{9E504B17-5152-46EE-8D57-D9E45C549247}" sibTransId="{2DAA800D-397E-4CCA-B9C9-BB30C6542F2F}"/>
    <dgm:cxn modelId="{7FAB08AC-9F82-4D53-B7A9-C1B0E4F059CF}" type="presOf" srcId="{E5692A5E-C1DC-46D5-B161-23EFAADC37EA}" destId="{85B3171B-4994-431C-9FD5-9FB2569C59BC}" srcOrd="0" destOrd="0" presId="urn:microsoft.com/office/officeart/2008/layout/VerticalCurvedList"/>
    <dgm:cxn modelId="{1DDD6CB8-4176-48AA-8512-27DBB98F1ADC}" type="presOf" srcId="{B6AF6C65-BC01-450F-B1E0-B6E8CA747372}" destId="{5CCA076D-7E52-406D-A3C2-86D9C22D33EC}" srcOrd="0" destOrd="0" presId="urn:microsoft.com/office/officeart/2008/layout/VerticalCurvedList"/>
    <dgm:cxn modelId="{449FA6C1-75BE-409B-B5C3-073BC7D69531}" type="presOf" srcId="{FB3C1C1F-DFB6-4871-8007-545180571597}" destId="{16803BE2-BDA6-49BB-B4AD-02392814077A}" srcOrd="0" destOrd="0" presId="urn:microsoft.com/office/officeart/2008/layout/VerticalCurvedList"/>
    <dgm:cxn modelId="{CF74BFC7-A14A-458E-824F-501D0E68F784}" srcId="{FB3C1C1F-DFB6-4871-8007-545180571597}" destId="{F0CFC014-DB60-4F1C-A436-FC487A8AFA18}" srcOrd="2" destOrd="0" parTransId="{F435C875-7424-46F0-AE9F-195FC4F9D4A4}" sibTransId="{ED1C9C8C-E534-4841-BB76-292736783BBB}"/>
    <dgm:cxn modelId="{2B20D0CE-3893-4708-B426-A05FA3AD0B3F}" type="presOf" srcId="{2E150FD7-B89F-46F8-B62F-AE509D8479BB}" destId="{E5D9C86C-3A6B-487C-9B91-D797E66F809C}" srcOrd="0" destOrd="0" presId="urn:microsoft.com/office/officeart/2008/layout/VerticalCurvedList"/>
    <dgm:cxn modelId="{1A123DEF-FA0A-4B8A-BFA7-4927A69D9AC8}" type="presOf" srcId="{F0CFC014-DB60-4F1C-A436-FC487A8AFA18}" destId="{3DBD5B7E-EDD5-4679-A360-D0BCA2D9BFD9}" srcOrd="0" destOrd="0" presId="urn:microsoft.com/office/officeart/2008/layout/VerticalCurvedList"/>
    <dgm:cxn modelId="{4A407FDD-65B7-46B1-87C8-770EC8022AAC}" type="presParOf" srcId="{16803BE2-BDA6-49BB-B4AD-02392814077A}" destId="{0753C226-31BA-4A3B-80A2-B8AAB22ABB26}" srcOrd="0" destOrd="0" presId="urn:microsoft.com/office/officeart/2008/layout/VerticalCurvedList"/>
    <dgm:cxn modelId="{A9CAC16C-D3C6-4445-AAE4-D585737CC24A}" type="presParOf" srcId="{0753C226-31BA-4A3B-80A2-B8AAB22ABB26}" destId="{3A731BD8-EEC0-46C8-A1FF-E177B8188E9D}" srcOrd="0" destOrd="0" presId="urn:microsoft.com/office/officeart/2008/layout/VerticalCurvedList"/>
    <dgm:cxn modelId="{045DE0CB-76B0-44B8-9848-689AFDA1419D}" type="presParOf" srcId="{3A731BD8-EEC0-46C8-A1FF-E177B8188E9D}" destId="{F00B168F-3E02-4A20-AF0B-20E586B88F05}" srcOrd="0" destOrd="0" presId="urn:microsoft.com/office/officeart/2008/layout/VerticalCurvedList"/>
    <dgm:cxn modelId="{2D9E881D-EC4C-4C63-A2CB-EB4C11EE541A}" type="presParOf" srcId="{3A731BD8-EEC0-46C8-A1FF-E177B8188E9D}" destId="{5CCA076D-7E52-406D-A3C2-86D9C22D33EC}" srcOrd="1" destOrd="0" presId="urn:microsoft.com/office/officeart/2008/layout/VerticalCurvedList"/>
    <dgm:cxn modelId="{23BEBA89-9ADE-497E-B100-87503E011F71}" type="presParOf" srcId="{3A731BD8-EEC0-46C8-A1FF-E177B8188E9D}" destId="{024A9883-0191-44B2-8CCD-C4F7DD1F279C}" srcOrd="2" destOrd="0" presId="urn:microsoft.com/office/officeart/2008/layout/VerticalCurvedList"/>
    <dgm:cxn modelId="{305E2A94-EEAD-494D-9C61-2AA062BB24FA}" type="presParOf" srcId="{3A731BD8-EEC0-46C8-A1FF-E177B8188E9D}" destId="{DDE39FB4-1A18-4FE0-94D9-0A7D0F531F95}" srcOrd="3" destOrd="0" presId="urn:microsoft.com/office/officeart/2008/layout/VerticalCurvedList"/>
    <dgm:cxn modelId="{96AA13C5-2344-470C-8DEE-A767C6B184B6}" type="presParOf" srcId="{0753C226-31BA-4A3B-80A2-B8AAB22ABB26}" destId="{E5D9C86C-3A6B-487C-9B91-D797E66F809C}" srcOrd="1" destOrd="0" presId="urn:microsoft.com/office/officeart/2008/layout/VerticalCurvedList"/>
    <dgm:cxn modelId="{BBE9AEEC-B767-48F8-937D-0D0C01AB5DDA}" type="presParOf" srcId="{0753C226-31BA-4A3B-80A2-B8AAB22ABB26}" destId="{839A2BA9-F060-4086-9385-43ACC85AE227}" srcOrd="2" destOrd="0" presId="urn:microsoft.com/office/officeart/2008/layout/VerticalCurvedList"/>
    <dgm:cxn modelId="{6B8ED724-0BCD-41E6-B525-E45B3DFEB359}" type="presParOf" srcId="{839A2BA9-F060-4086-9385-43ACC85AE227}" destId="{0D030B1B-A208-4F3F-AC75-42BB8F13BA11}" srcOrd="0" destOrd="0" presId="urn:microsoft.com/office/officeart/2008/layout/VerticalCurvedList"/>
    <dgm:cxn modelId="{202FA96B-DE04-480F-9EE3-7A17F84317A3}" type="presParOf" srcId="{0753C226-31BA-4A3B-80A2-B8AAB22ABB26}" destId="{85B3171B-4994-431C-9FD5-9FB2569C59BC}" srcOrd="3" destOrd="0" presId="urn:microsoft.com/office/officeart/2008/layout/VerticalCurvedList"/>
    <dgm:cxn modelId="{AC436405-9079-4725-AA74-2E8C217DEBC4}" type="presParOf" srcId="{0753C226-31BA-4A3B-80A2-B8AAB22ABB26}" destId="{9D797F4C-62A2-424D-A8AC-6EB48547C1B3}" srcOrd="4" destOrd="0" presId="urn:microsoft.com/office/officeart/2008/layout/VerticalCurvedList"/>
    <dgm:cxn modelId="{128C14EE-5F16-42CB-B670-5D5223C71228}" type="presParOf" srcId="{9D797F4C-62A2-424D-A8AC-6EB48547C1B3}" destId="{E122D68C-5F9D-42CC-A3B3-A8D56B62B42D}" srcOrd="0" destOrd="0" presId="urn:microsoft.com/office/officeart/2008/layout/VerticalCurvedList"/>
    <dgm:cxn modelId="{403BAF84-DF00-4418-AE13-806189974B46}" type="presParOf" srcId="{0753C226-31BA-4A3B-80A2-B8AAB22ABB26}" destId="{3DBD5B7E-EDD5-4679-A360-D0BCA2D9BFD9}" srcOrd="5" destOrd="0" presId="urn:microsoft.com/office/officeart/2008/layout/VerticalCurvedList"/>
    <dgm:cxn modelId="{1CF69C1C-04DF-483A-9823-711DD23DC372}" type="presParOf" srcId="{0753C226-31BA-4A3B-80A2-B8AAB22ABB26}" destId="{C5A71D55-E15B-4400-B266-14938E0FC426}" srcOrd="6" destOrd="0" presId="urn:microsoft.com/office/officeart/2008/layout/VerticalCurvedList"/>
    <dgm:cxn modelId="{758DDC95-058D-40C5-9AAA-6DC95CC3E3CD}" type="presParOf" srcId="{C5A71D55-E15B-4400-B266-14938E0FC426}" destId="{9F4732B2-9E45-4FCD-9132-50CDD13A90F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CA076D-7E52-406D-A3C2-86D9C22D33EC}">
      <dsp:nvSpPr>
        <dsp:cNvPr id="0" name=""/>
        <dsp:cNvSpPr/>
      </dsp:nvSpPr>
      <dsp:spPr>
        <a:xfrm>
          <a:off x="-6125176" y="-937410"/>
          <a:ext cx="7293488" cy="7293488"/>
        </a:xfrm>
        <a:prstGeom prst="blockArc">
          <a:avLst>
            <a:gd name="adj1" fmla="val 18900000"/>
            <a:gd name="adj2" fmla="val 2700000"/>
            <a:gd name="adj3" fmla="val 296"/>
          </a:avLst>
        </a:pr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5D9C86C-3A6B-487C-9B91-D797E66F809C}">
      <dsp:nvSpPr>
        <dsp:cNvPr id="0" name=""/>
        <dsp:cNvSpPr/>
      </dsp:nvSpPr>
      <dsp:spPr>
        <a:xfrm>
          <a:off x="752110" y="541866"/>
          <a:ext cx="6315081" cy="1083733"/>
        </a:xfrm>
        <a:prstGeom prst="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860213" tIns="83820" rIns="83820" bIns="83820" numCol="1" spcCol="1270" anchor="ctr" anchorCtr="0">
          <a:noAutofit/>
        </a:bodyPr>
        <a:lstStyle/>
        <a:p>
          <a:pPr marL="0" lvl="0" indent="0" algn="l" defTabSz="1466850">
            <a:lnSpc>
              <a:spcPct val="90000"/>
            </a:lnSpc>
            <a:spcBef>
              <a:spcPct val="0"/>
            </a:spcBef>
            <a:spcAft>
              <a:spcPct val="35000"/>
            </a:spcAft>
            <a:buNone/>
          </a:pPr>
          <a:r>
            <a:rPr lang="en-US" sz="3300" b="1" kern="1200" dirty="0"/>
            <a:t>Definition and Description of the </a:t>
          </a:r>
          <a:r>
            <a:rPr lang="en-US" sz="3300" b="1" i="1" kern="1200" dirty="0"/>
            <a:t>ejusdem generis </a:t>
          </a:r>
          <a:r>
            <a:rPr lang="en-US" sz="3300" b="1" i="0" kern="1200" dirty="0"/>
            <a:t>principle.</a:t>
          </a:r>
          <a:endParaRPr lang="en-IN" sz="3300" b="1" kern="1200" dirty="0"/>
        </a:p>
      </dsp:txBody>
      <dsp:txXfrm>
        <a:off x="752110" y="541866"/>
        <a:ext cx="6315081" cy="1083733"/>
      </dsp:txXfrm>
    </dsp:sp>
    <dsp:sp modelId="{0D030B1B-A208-4F3F-AC75-42BB8F13BA11}">
      <dsp:nvSpPr>
        <dsp:cNvPr id="0" name=""/>
        <dsp:cNvSpPr/>
      </dsp:nvSpPr>
      <dsp:spPr>
        <a:xfrm>
          <a:off x="74777" y="406400"/>
          <a:ext cx="1354666" cy="1354666"/>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 modelId="{85B3171B-4994-431C-9FD5-9FB2569C59BC}">
      <dsp:nvSpPr>
        <dsp:cNvPr id="0" name=""/>
        <dsp:cNvSpPr/>
      </dsp:nvSpPr>
      <dsp:spPr>
        <a:xfrm>
          <a:off x="1146048" y="2167466"/>
          <a:ext cx="5921144" cy="1083733"/>
        </a:xfrm>
        <a:prstGeom prst="rect">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860213" tIns="83820" rIns="83820" bIns="83820" numCol="1" spcCol="1270" anchor="ctr" anchorCtr="0">
          <a:noAutofit/>
        </a:bodyPr>
        <a:lstStyle/>
        <a:p>
          <a:pPr marL="0" lvl="0" indent="0" algn="l" defTabSz="1466850">
            <a:lnSpc>
              <a:spcPct val="90000"/>
            </a:lnSpc>
            <a:spcBef>
              <a:spcPct val="0"/>
            </a:spcBef>
            <a:spcAft>
              <a:spcPct val="35000"/>
            </a:spcAft>
            <a:buNone/>
          </a:pPr>
          <a:r>
            <a:rPr lang="en-US" sz="3300" b="1" kern="1200" dirty="0"/>
            <a:t>Illustrations to explain the application of principle</a:t>
          </a:r>
          <a:endParaRPr lang="en-IN" sz="3300" b="1" kern="1200" dirty="0"/>
        </a:p>
      </dsp:txBody>
      <dsp:txXfrm>
        <a:off x="1146048" y="2167466"/>
        <a:ext cx="5921144" cy="1083733"/>
      </dsp:txXfrm>
    </dsp:sp>
    <dsp:sp modelId="{E122D68C-5F9D-42CC-A3B3-A8D56B62B42D}">
      <dsp:nvSpPr>
        <dsp:cNvPr id="0" name=""/>
        <dsp:cNvSpPr/>
      </dsp:nvSpPr>
      <dsp:spPr>
        <a:xfrm>
          <a:off x="468714" y="2032000"/>
          <a:ext cx="1354666" cy="1354666"/>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 modelId="{3DBD5B7E-EDD5-4679-A360-D0BCA2D9BFD9}">
      <dsp:nvSpPr>
        <dsp:cNvPr id="0" name=""/>
        <dsp:cNvSpPr/>
      </dsp:nvSpPr>
      <dsp:spPr>
        <a:xfrm>
          <a:off x="752110" y="3793066"/>
          <a:ext cx="6315081" cy="1083733"/>
        </a:xfrm>
        <a:prstGeom prst="rect">
          <a:avLst/>
        </a:prstGeom>
        <a:gradFill rotWithShape="0">
          <a:gsLst>
            <a:gs pos="0">
              <a:schemeClr val="accent4">
                <a:hueOff val="0"/>
                <a:satOff val="0"/>
                <a:lumOff val="0"/>
                <a:alphaOff val="0"/>
                <a:shade val="85000"/>
                <a:satMod val="130000"/>
              </a:schemeClr>
            </a:gs>
            <a:gs pos="34000">
              <a:schemeClr val="accent4">
                <a:hueOff val="0"/>
                <a:satOff val="0"/>
                <a:lumOff val="0"/>
                <a:alphaOff val="0"/>
                <a:shade val="87000"/>
                <a:satMod val="125000"/>
              </a:schemeClr>
            </a:gs>
            <a:gs pos="70000">
              <a:schemeClr val="accent4">
                <a:hueOff val="0"/>
                <a:satOff val="0"/>
                <a:lumOff val="0"/>
                <a:alphaOff val="0"/>
                <a:tint val="100000"/>
                <a:shade val="90000"/>
                <a:satMod val="130000"/>
              </a:schemeClr>
            </a:gs>
            <a:gs pos="100000">
              <a:schemeClr val="accent4">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860213" tIns="83820" rIns="83820" bIns="83820" numCol="1" spcCol="1270" anchor="ctr" anchorCtr="0">
          <a:noAutofit/>
        </a:bodyPr>
        <a:lstStyle/>
        <a:p>
          <a:pPr marL="0" lvl="0" indent="0" algn="l" defTabSz="1466850">
            <a:lnSpc>
              <a:spcPct val="90000"/>
            </a:lnSpc>
            <a:spcBef>
              <a:spcPct val="0"/>
            </a:spcBef>
            <a:spcAft>
              <a:spcPct val="35000"/>
            </a:spcAft>
            <a:buNone/>
          </a:pPr>
          <a:r>
            <a:rPr lang="en-US" sz="3300" b="1" kern="1200" dirty="0"/>
            <a:t>When principle of EG can’t be applied?</a:t>
          </a:r>
          <a:endParaRPr lang="en-IN" sz="3300" b="1" kern="1200" dirty="0"/>
        </a:p>
      </dsp:txBody>
      <dsp:txXfrm>
        <a:off x="752110" y="3793066"/>
        <a:ext cx="6315081" cy="1083733"/>
      </dsp:txXfrm>
    </dsp:sp>
    <dsp:sp modelId="{9F4732B2-9E45-4FCD-9132-50CDD13A90FB}">
      <dsp:nvSpPr>
        <dsp:cNvPr id="0" name=""/>
        <dsp:cNvSpPr/>
      </dsp:nvSpPr>
      <dsp:spPr>
        <a:xfrm>
          <a:off x="74777" y="3657600"/>
          <a:ext cx="1354666" cy="1354666"/>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17A02C-6F5E-434F-ADEA-83584A669FCA}">
      <dsp:nvSpPr>
        <dsp:cNvPr id="0" name=""/>
        <dsp:cNvSpPr/>
      </dsp:nvSpPr>
      <dsp:spPr>
        <a:xfrm>
          <a:off x="49" y="128656"/>
          <a:ext cx="4700141" cy="6624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b="1" kern="1200" dirty="0"/>
            <a:t>Advantages</a:t>
          </a:r>
          <a:endParaRPr lang="en-IN" sz="2800" b="1" kern="1200" dirty="0"/>
        </a:p>
      </dsp:txBody>
      <dsp:txXfrm>
        <a:off x="49" y="128656"/>
        <a:ext cx="4700141" cy="662400"/>
      </dsp:txXfrm>
    </dsp:sp>
    <dsp:sp modelId="{48EE7A73-09FE-47A7-8CDD-DAABBF3DD6DE}">
      <dsp:nvSpPr>
        <dsp:cNvPr id="0" name=""/>
        <dsp:cNvSpPr/>
      </dsp:nvSpPr>
      <dsp:spPr>
        <a:xfrm>
          <a:off x="49" y="791056"/>
          <a:ext cx="4700141" cy="2841074"/>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just" defTabSz="1022350">
            <a:lnSpc>
              <a:spcPct val="90000"/>
            </a:lnSpc>
            <a:spcBef>
              <a:spcPct val="0"/>
            </a:spcBef>
            <a:spcAft>
              <a:spcPct val="15000"/>
            </a:spcAft>
            <a:buChar char="•"/>
          </a:pPr>
          <a:r>
            <a:rPr lang="en-US" sz="2300" kern="1200" dirty="0"/>
            <a:t>There is no requirement for the draftsmen to write an exhaustive list of everything that is included.</a:t>
          </a:r>
          <a:endParaRPr lang="en-IN" sz="2300" kern="1200" dirty="0"/>
        </a:p>
        <a:p>
          <a:pPr marL="228600" lvl="1" indent="-228600" algn="just" defTabSz="1022350">
            <a:lnSpc>
              <a:spcPct val="90000"/>
            </a:lnSpc>
            <a:spcBef>
              <a:spcPct val="0"/>
            </a:spcBef>
            <a:spcAft>
              <a:spcPct val="15000"/>
            </a:spcAft>
            <a:buChar char="•"/>
          </a:pPr>
          <a:r>
            <a:rPr lang="en-US" sz="2300" kern="1200" dirty="0"/>
            <a:t>That Act can cover circumstances which might not have been covered by the draftsmen.</a:t>
          </a:r>
          <a:endParaRPr lang="en-IN" sz="2300" kern="1200" dirty="0"/>
        </a:p>
        <a:p>
          <a:pPr marL="228600" lvl="1" indent="-228600" algn="just" defTabSz="1022350">
            <a:lnSpc>
              <a:spcPct val="90000"/>
            </a:lnSpc>
            <a:spcBef>
              <a:spcPct val="0"/>
            </a:spcBef>
            <a:spcAft>
              <a:spcPct val="15000"/>
            </a:spcAft>
            <a:buChar char="•"/>
          </a:pPr>
          <a:r>
            <a:rPr lang="en-US" sz="2300" kern="1200" dirty="0"/>
            <a:t>It allows the Act to adapt to changes in society.</a:t>
          </a:r>
          <a:endParaRPr lang="en-IN" sz="2300" kern="1200" dirty="0"/>
        </a:p>
      </dsp:txBody>
      <dsp:txXfrm>
        <a:off x="49" y="791056"/>
        <a:ext cx="4700141" cy="2841074"/>
      </dsp:txXfrm>
    </dsp:sp>
    <dsp:sp modelId="{4C31C335-3D93-4B5D-93EA-40E3FD2D20C3}">
      <dsp:nvSpPr>
        <dsp:cNvPr id="0" name=""/>
        <dsp:cNvSpPr/>
      </dsp:nvSpPr>
      <dsp:spPr>
        <a:xfrm>
          <a:off x="5358209" y="128656"/>
          <a:ext cx="4700141" cy="6624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b="1" kern="1200" dirty="0"/>
            <a:t>Disadvantages</a:t>
          </a:r>
          <a:endParaRPr lang="en-IN" sz="2800" b="1" kern="1200" dirty="0"/>
        </a:p>
      </dsp:txBody>
      <dsp:txXfrm>
        <a:off x="5358209" y="128656"/>
        <a:ext cx="4700141" cy="662400"/>
      </dsp:txXfrm>
    </dsp:sp>
    <dsp:sp modelId="{38EE273A-B718-4E07-83C9-09816C09E8DA}">
      <dsp:nvSpPr>
        <dsp:cNvPr id="0" name=""/>
        <dsp:cNvSpPr/>
      </dsp:nvSpPr>
      <dsp:spPr>
        <a:xfrm>
          <a:off x="5358209" y="791056"/>
          <a:ext cx="4700141" cy="2841074"/>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just" defTabSz="1022350">
            <a:lnSpc>
              <a:spcPct val="90000"/>
            </a:lnSpc>
            <a:spcBef>
              <a:spcPct val="0"/>
            </a:spcBef>
            <a:spcAft>
              <a:spcPct val="15000"/>
            </a:spcAft>
            <a:buChar char="•"/>
          </a:pPr>
          <a:r>
            <a:rPr lang="en-US" sz="2300" kern="1200" dirty="0"/>
            <a:t>It is not always predictable what the judges will consider to be the same category as the specific words.</a:t>
          </a:r>
          <a:endParaRPr lang="en-IN" sz="2300" kern="1200" dirty="0"/>
        </a:p>
        <a:p>
          <a:pPr marL="228600" lvl="1" indent="-228600" algn="just" defTabSz="1022350">
            <a:lnSpc>
              <a:spcPct val="90000"/>
            </a:lnSpc>
            <a:spcBef>
              <a:spcPct val="0"/>
            </a:spcBef>
            <a:spcAft>
              <a:spcPct val="15000"/>
            </a:spcAft>
            <a:buChar char="•"/>
          </a:pPr>
          <a:r>
            <a:rPr lang="en-US" sz="2300" kern="1200" dirty="0"/>
            <a:t>It allows for judicial law making which is not desirable.</a:t>
          </a:r>
          <a:endParaRPr lang="en-IN" sz="2300" kern="1200" dirty="0"/>
        </a:p>
      </dsp:txBody>
      <dsp:txXfrm>
        <a:off x="5358209" y="791056"/>
        <a:ext cx="4700141" cy="28410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CA076D-7E52-406D-A3C2-86D9C22D33EC}">
      <dsp:nvSpPr>
        <dsp:cNvPr id="0" name=""/>
        <dsp:cNvSpPr/>
      </dsp:nvSpPr>
      <dsp:spPr>
        <a:xfrm>
          <a:off x="-6125176" y="-937410"/>
          <a:ext cx="7293488" cy="7293488"/>
        </a:xfrm>
        <a:prstGeom prst="blockArc">
          <a:avLst>
            <a:gd name="adj1" fmla="val 18900000"/>
            <a:gd name="adj2" fmla="val 2700000"/>
            <a:gd name="adj3" fmla="val 296"/>
          </a:avLst>
        </a:pr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5D9C86C-3A6B-487C-9B91-D797E66F809C}">
      <dsp:nvSpPr>
        <dsp:cNvPr id="0" name=""/>
        <dsp:cNvSpPr/>
      </dsp:nvSpPr>
      <dsp:spPr>
        <a:xfrm>
          <a:off x="752110" y="541866"/>
          <a:ext cx="6315081" cy="1083733"/>
        </a:xfrm>
        <a:prstGeom prst="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860213" tIns="83820" rIns="83820" bIns="83820" numCol="1" spcCol="1270" anchor="ctr" anchorCtr="0">
          <a:noAutofit/>
        </a:bodyPr>
        <a:lstStyle/>
        <a:p>
          <a:pPr marL="0" lvl="0" indent="0" algn="l" defTabSz="1466850">
            <a:lnSpc>
              <a:spcPct val="90000"/>
            </a:lnSpc>
            <a:spcBef>
              <a:spcPct val="0"/>
            </a:spcBef>
            <a:spcAft>
              <a:spcPct val="35000"/>
            </a:spcAft>
            <a:buNone/>
          </a:pPr>
          <a:r>
            <a:rPr lang="en-US" sz="3300" b="1" kern="1200" dirty="0"/>
            <a:t>Definition and Description of the noscitur a sociis</a:t>
          </a:r>
          <a:r>
            <a:rPr lang="en-US" sz="3300" b="1" i="1" kern="1200" dirty="0"/>
            <a:t> </a:t>
          </a:r>
          <a:r>
            <a:rPr lang="en-US" sz="3300" b="1" i="0" kern="1200" dirty="0"/>
            <a:t>principle.</a:t>
          </a:r>
          <a:endParaRPr lang="en-IN" sz="3300" b="1" kern="1200" dirty="0"/>
        </a:p>
      </dsp:txBody>
      <dsp:txXfrm>
        <a:off x="752110" y="541866"/>
        <a:ext cx="6315081" cy="1083733"/>
      </dsp:txXfrm>
    </dsp:sp>
    <dsp:sp modelId="{0D030B1B-A208-4F3F-AC75-42BB8F13BA11}">
      <dsp:nvSpPr>
        <dsp:cNvPr id="0" name=""/>
        <dsp:cNvSpPr/>
      </dsp:nvSpPr>
      <dsp:spPr>
        <a:xfrm>
          <a:off x="74777" y="406400"/>
          <a:ext cx="1354666" cy="1354666"/>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 modelId="{85B3171B-4994-431C-9FD5-9FB2569C59BC}">
      <dsp:nvSpPr>
        <dsp:cNvPr id="0" name=""/>
        <dsp:cNvSpPr/>
      </dsp:nvSpPr>
      <dsp:spPr>
        <a:xfrm>
          <a:off x="1146048" y="2167466"/>
          <a:ext cx="5921144" cy="1083733"/>
        </a:xfrm>
        <a:prstGeom prst="rect">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860213" tIns="83820" rIns="83820" bIns="83820" numCol="1" spcCol="1270" anchor="ctr" anchorCtr="0">
          <a:noAutofit/>
        </a:bodyPr>
        <a:lstStyle/>
        <a:p>
          <a:pPr marL="0" lvl="0" indent="0" algn="l" defTabSz="1466850">
            <a:lnSpc>
              <a:spcPct val="90000"/>
            </a:lnSpc>
            <a:spcBef>
              <a:spcPct val="0"/>
            </a:spcBef>
            <a:spcAft>
              <a:spcPct val="35000"/>
            </a:spcAft>
            <a:buNone/>
          </a:pPr>
          <a:r>
            <a:rPr lang="en-US" sz="3300" b="1" kern="1200" dirty="0"/>
            <a:t>Illustrations to explain the application of principle</a:t>
          </a:r>
          <a:endParaRPr lang="en-IN" sz="3300" b="1" kern="1200" dirty="0"/>
        </a:p>
      </dsp:txBody>
      <dsp:txXfrm>
        <a:off x="1146048" y="2167466"/>
        <a:ext cx="5921144" cy="1083733"/>
      </dsp:txXfrm>
    </dsp:sp>
    <dsp:sp modelId="{E122D68C-5F9D-42CC-A3B3-A8D56B62B42D}">
      <dsp:nvSpPr>
        <dsp:cNvPr id="0" name=""/>
        <dsp:cNvSpPr/>
      </dsp:nvSpPr>
      <dsp:spPr>
        <a:xfrm>
          <a:off x="468714" y="2032000"/>
          <a:ext cx="1354666" cy="1354666"/>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 modelId="{3DBD5B7E-EDD5-4679-A360-D0BCA2D9BFD9}">
      <dsp:nvSpPr>
        <dsp:cNvPr id="0" name=""/>
        <dsp:cNvSpPr/>
      </dsp:nvSpPr>
      <dsp:spPr>
        <a:xfrm>
          <a:off x="752110" y="3793066"/>
          <a:ext cx="6315081" cy="1083733"/>
        </a:xfrm>
        <a:prstGeom prst="rect">
          <a:avLst/>
        </a:prstGeom>
        <a:gradFill rotWithShape="0">
          <a:gsLst>
            <a:gs pos="0">
              <a:schemeClr val="accent4">
                <a:hueOff val="0"/>
                <a:satOff val="0"/>
                <a:lumOff val="0"/>
                <a:alphaOff val="0"/>
                <a:shade val="85000"/>
                <a:satMod val="130000"/>
              </a:schemeClr>
            </a:gs>
            <a:gs pos="34000">
              <a:schemeClr val="accent4">
                <a:hueOff val="0"/>
                <a:satOff val="0"/>
                <a:lumOff val="0"/>
                <a:alphaOff val="0"/>
                <a:shade val="87000"/>
                <a:satMod val="125000"/>
              </a:schemeClr>
            </a:gs>
            <a:gs pos="70000">
              <a:schemeClr val="accent4">
                <a:hueOff val="0"/>
                <a:satOff val="0"/>
                <a:lumOff val="0"/>
                <a:alphaOff val="0"/>
                <a:tint val="100000"/>
                <a:shade val="90000"/>
                <a:satMod val="130000"/>
              </a:schemeClr>
            </a:gs>
            <a:gs pos="100000">
              <a:schemeClr val="accent4">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860213" tIns="83820" rIns="83820" bIns="83820" numCol="1" spcCol="1270" anchor="ctr" anchorCtr="0">
          <a:noAutofit/>
        </a:bodyPr>
        <a:lstStyle/>
        <a:p>
          <a:pPr marL="0" lvl="0" indent="0" algn="l" defTabSz="1466850">
            <a:lnSpc>
              <a:spcPct val="90000"/>
            </a:lnSpc>
            <a:spcBef>
              <a:spcPct val="0"/>
            </a:spcBef>
            <a:spcAft>
              <a:spcPct val="35000"/>
            </a:spcAft>
            <a:buNone/>
          </a:pPr>
          <a:r>
            <a:rPr lang="en-US" sz="3300" b="1" kern="1200" dirty="0"/>
            <a:t>When principle of noscitur can’t be applied?</a:t>
          </a:r>
          <a:endParaRPr lang="en-IN" sz="3300" b="1" kern="1200" dirty="0"/>
        </a:p>
      </dsp:txBody>
      <dsp:txXfrm>
        <a:off x="752110" y="3793066"/>
        <a:ext cx="6315081" cy="1083733"/>
      </dsp:txXfrm>
    </dsp:sp>
    <dsp:sp modelId="{9F4732B2-9E45-4FCD-9132-50CDD13A90FB}">
      <dsp:nvSpPr>
        <dsp:cNvPr id="0" name=""/>
        <dsp:cNvSpPr/>
      </dsp:nvSpPr>
      <dsp:spPr>
        <a:xfrm>
          <a:off x="74777" y="3657600"/>
          <a:ext cx="1354666" cy="1354666"/>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21736A-8CFC-4D63-B423-0D70C6E890E4}" type="datetimeFigureOut">
              <a:rPr lang="en-IN" smtClean="0"/>
              <a:t>01-04-2020</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BB02D6-3F09-46D1-8381-300EDF8BC718}" type="slidenum">
              <a:rPr lang="en-IN" smtClean="0"/>
              <a:t>‹#›</a:t>
            </a:fld>
            <a:endParaRPr lang="en-IN"/>
          </a:p>
        </p:txBody>
      </p:sp>
    </p:spTree>
    <p:extLst>
      <p:ext uri="{BB962C8B-B14F-4D97-AF65-F5344CB8AC3E}">
        <p14:creationId xmlns:p14="http://schemas.microsoft.com/office/powerpoint/2010/main" val="514291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getrevising.co.uk/grids/advantages_and_disadvantages_of_the_ejusdem"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getrevising.co.uk/grids/advantages_and_disadvantages_of_the_noscitur"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4FBB02D6-3F09-46D1-8381-300EDF8BC718}" type="slidenum">
              <a:rPr lang="en-IN" smtClean="0"/>
              <a:t>9</a:t>
            </a:fld>
            <a:endParaRPr lang="en-IN"/>
          </a:p>
        </p:txBody>
      </p:sp>
    </p:spTree>
    <p:extLst>
      <p:ext uri="{BB962C8B-B14F-4D97-AF65-F5344CB8AC3E}">
        <p14:creationId xmlns:p14="http://schemas.microsoft.com/office/powerpoint/2010/main" val="2900037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t>
            </a:r>
            <a:r>
              <a:rPr lang="en-IN" dirty="0">
                <a:hlinkClick r:id="rId3"/>
              </a:rPr>
              <a:t>https://getrevising.co.uk/grids/advantages_and_disadvantages_of_the_ejusdem</a:t>
            </a:r>
            <a:endParaRPr lang="en-IN" dirty="0"/>
          </a:p>
          <a:p>
            <a:endParaRPr lang="en-IN" dirty="0"/>
          </a:p>
          <a:p>
            <a:r>
              <a:rPr lang="en-IN" dirty="0"/>
              <a:t>The advantages and disadvantages of both principles ejusdem generis and noscitur a sociis are more or less same. </a:t>
            </a:r>
          </a:p>
          <a:p>
            <a:endParaRPr lang="en-IN" dirty="0"/>
          </a:p>
          <a:p>
            <a:r>
              <a:rPr lang="en-IN" dirty="0"/>
              <a:t>For advantages and disadvantages of noscitur a sociis, you may refer: </a:t>
            </a:r>
            <a:r>
              <a:rPr lang="en-IN" dirty="0">
                <a:hlinkClick r:id="rId4"/>
              </a:rPr>
              <a:t>https://getrevising.co.uk/grids/advantages_and_disadvantages_of_the_noscitur</a:t>
            </a:r>
            <a:r>
              <a:rPr lang="en-IN" dirty="0"/>
              <a:t> </a:t>
            </a:r>
          </a:p>
        </p:txBody>
      </p:sp>
      <p:sp>
        <p:nvSpPr>
          <p:cNvPr id="4" name="Slide Number Placeholder 3"/>
          <p:cNvSpPr>
            <a:spLocks noGrp="1"/>
          </p:cNvSpPr>
          <p:nvPr>
            <p:ph type="sldNum" sz="quarter" idx="5"/>
          </p:nvPr>
        </p:nvSpPr>
        <p:spPr/>
        <p:txBody>
          <a:bodyPr/>
          <a:lstStyle/>
          <a:p>
            <a:fld id="{4FBB02D6-3F09-46D1-8381-300EDF8BC718}" type="slidenum">
              <a:rPr lang="en-IN" smtClean="0"/>
              <a:t>11</a:t>
            </a:fld>
            <a:endParaRPr lang="en-IN"/>
          </a:p>
        </p:txBody>
      </p:sp>
    </p:spTree>
    <p:extLst>
      <p:ext uri="{BB962C8B-B14F-4D97-AF65-F5344CB8AC3E}">
        <p14:creationId xmlns:p14="http://schemas.microsoft.com/office/powerpoint/2010/main" val="3907034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4FBB02D6-3F09-46D1-8381-300EDF8BC718}" type="slidenum">
              <a:rPr lang="en-IN" smtClean="0"/>
              <a:t>17</a:t>
            </a:fld>
            <a:endParaRPr lang="en-IN"/>
          </a:p>
        </p:txBody>
      </p:sp>
    </p:spTree>
    <p:extLst>
      <p:ext uri="{BB962C8B-B14F-4D97-AF65-F5344CB8AC3E}">
        <p14:creationId xmlns:p14="http://schemas.microsoft.com/office/powerpoint/2010/main" val="2954726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4/1/2020</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84141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4/1/2020</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38705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4/1/2020</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20427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4/1/2020</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24905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4/1/2020</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423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4/1/2020</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94820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4/1/2020</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62097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4/1/2020</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951615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4/1/2020</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0894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4/1/2020</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1274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pic>
        <p:nvPicPr>
          <p:cNvPr id="5" name="Picture 4">
            <a:extLst>
              <a:ext uri="{FF2B5EF4-FFF2-40B4-BE49-F238E27FC236}">
                <a16:creationId xmlns:a16="http://schemas.microsoft.com/office/drawing/2014/main" id="{1FD526C9-A8C7-41E6-85BB-39F06C858A2B}"/>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975"/>
            <a:ext cx="12191980" cy="6858000"/>
          </a:xfrm>
          <a:prstGeom prst="rect">
            <a:avLst/>
          </a:prstGeom>
        </p:spPr>
      </p:pic>
      <p:sp>
        <p:nvSpPr>
          <p:cNvPr id="30" name="Rectangle 29">
            <a:extLst>
              <a:ext uri="{FF2B5EF4-FFF2-40B4-BE49-F238E27FC236}">
                <a16:creationId xmlns:a16="http://schemas.microsoft.com/office/drawing/2014/main" id="{C5373426-E26E-431D-959C-5DB96C0B6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607" y="1238442"/>
            <a:ext cx="3635926" cy="4355751"/>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7909334" y="1237467"/>
            <a:ext cx="3635926" cy="3139461"/>
          </a:xfrm>
        </p:spPr>
        <p:txBody>
          <a:bodyPr anchor="b">
            <a:noAutofit/>
          </a:bodyPr>
          <a:lstStyle/>
          <a:p>
            <a:pPr algn="ctr"/>
            <a:r>
              <a:rPr lang="en-US" sz="3600" b="1" dirty="0"/>
              <a:t>Principles of Ejusdem Generis and Noscitur a sociis</a:t>
            </a:r>
            <a:endParaRPr lang="en-US" sz="3600" dirty="0">
              <a:solidFill>
                <a:schemeClr val="tx1"/>
              </a:solidFill>
            </a:endParaRP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7909334" y="4608576"/>
            <a:ext cx="3635926" cy="1004844"/>
          </a:xfrm>
        </p:spPr>
        <p:txBody>
          <a:bodyPr anchor="t">
            <a:normAutofit/>
          </a:bodyPr>
          <a:lstStyle/>
          <a:p>
            <a:pPr algn="ctr">
              <a:lnSpc>
                <a:spcPct val="100000"/>
              </a:lnSpc>
            </a:pPr>
            <a:r>
              <a:rPr lang="en-US" sz="1600" b="1" dirty="0"/>
              <a:t> </a:t>
            </a:r>
            <a:r>
              <a:rPr lang="en-IN" sz="1600" b="1" dirty="0"/>
              <a:t>© Sumiti Ahuja, Assistant Professor, Law Centre-II, University of Delhi</a:t>
            </a:r>
            <a:endParaRPr lang="en-US" sz="1600" b="1" dirty="0"/>
          </a:p>
        </p:txBody>
      </p:sp>
      <p:cxnSp>
        <p:nvCxnSpPr>
          <p:cNvPr id="32" name="Straight Connector 31">
            <a:extLst>
              <a:ext uri="{FF2B5EF4-FFF2-40B4-BE49-F238E27FC236}">
                <a16:creationId xmlns:a16="http://schemas.microsoft.com/office/drawing/2014/main" id="{96D07482-83A3-4451-943C-B46961082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76090" y="4508519"/>
            <a:ext cx="3108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EDC90921-9082-491B-940E-827D679F3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503387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6231D5-A91B-4843-BDD0-6DB7AC81CCE5}"/>
              </a:ext>
            </a:extLst>
          </p:cNvPr>
          <p:cNvSpPr>
            <a:spLocks noGrp="1"/>
          </p:cNvSpPr>
          <p:nvPr>
            <p:ph idx="4294967295"/>
          </p:nvPr>
        </p:nvSpPr>
        <p:spPr>
          <a:xfrm>
            <a:off x="1066800" y="611908"/>
            <a:ext cx="10058400" cy="5788891"/>
          </a:xfrm>
        </p:spPr>
        <p:txBody>
          <a:bodyPr>
            <a:normAutofit/>
          </a:bodyPr>
          <a:lstStyle/>
          <a:p>
            <a:pPr marL="749808" lvl="1" indent="-457200" algn="just">
              <a:buFont typeface="+mj-lt"/>
              <a:buAutoNum type="arabicPeriod" startAt="2"/>
            </a:pPr>
            <a:r>
              <a:rPr lang="en-US" sz="2000" dirty="0"/>
              <a:t>The general term is not restricted to a meaning similar to the specially named terms where the latter are exhaustive, and this seems true even though the general intent of the writing may seem to be to affect only the matters specially named. The general terms cannot be made meaningless by a mere rule of construction.</a:t>
            </a:r>
            <a:endParaRPr lang="en-US" sz="1800" dirty="0"/>
          </a:p>
          <a:p>
            <a:pPr algn="just">
              <a:buFont typeface="Arial" panose="020B0604020202020204" pitchFamily="34" charset="0"/>
              <a:buChar char="•"/>
            </a:pPr>
            <a:r>
              <a:rPr lang="en-US" sz="2000" dirty="0"/>
              <a:t> The maxim is not universal in application. It is not one which will be arbitrarily applied in all cases. </a:t>
            </a:r>
          </a:p>
          <a:p>
            <a:pPr algn="just">
              <a:buFont typeface="Arial" panose="020B0604020202020204" pitchFamily="34" charset="0"/>
              <a:buChar char="•"/>
            </a:pPr>
            <a:r>
              <a:rPr lang="en-US" sz="2000" dirty="0"/>
              <a:t> In short, </a:t>
            </a:r>
            <a:r>
              <a:rPr lang="en-US" sz="2000" i="1" dirty="0"/>
              <a:t>ejusdem generis </a:t>
            </a:r>
            <a:r>
              <a:rPr lang="en-US" sz="2000" dirty="0"/>
              <a:t>is not an inviolable rule of law but only a permissible inference in the absence of an indication to the contrary.</a:t>
            </a:r>
            <a:endParaRPr lang="en-IN" sz="1800" dirty="0"/>
          </a:p>
        </p:txBody>
      </p:sp>
    </p:spTree>
    <p:extLst>
      <p:ext uri="{BB962C8B-B14F-4D97-AF65-F5344CB8AC3E}">
        <p14:creationId xmlns:p14="http://schemas.microsoft.com/office/powerpoint/2010/main" val="126046251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43303-5040-41B2-BF47-2423AEB381F2}"/>
              </a:ext>
            </a:extLst>
          </p:cNvPr>
          <p:cNvSpPr>
            <a:spLocks noGrp="1"/>
          </p:cNvSpPr>
          <p:nvPr>
            <p:ph type="title"/>
          </p:nvPr>
        </p:nvSpPr>
        <p:spPr/>
        <p:txBody>
          <a:bodyPr>
            <a:normAutofit/>
          </a:bodyPr>
          <a:lstStyle/>
          <a:p>
            <a:pPr algn="ctr"/>
            <a:r>
              <a:rPr lang="en-US" sz="4000" b="1" dirty="0"/>
              <a:t>Advantages &amp; Disadvantages of </a:t>
            </a:r>
            <a:r>
              <a:rPr lang="en-US" sz="4000" b="1" i="1" dirty="0"/>
              <a:t>ejusdem generis </a:t>
            </a:r>
            <a:r>
              <a:rPr lang="en-US" sz="4000" b="1" dirty="0"/>
              <a:t>principle</a:t>
            </a:r>
            <a:endParaRPr lang="en-IN" sz="4000" b="1" dirty="0"/>
          </a:p>
        </p:txBody>
      </p:sp>
      <p:graphicFrame>
        <p:nvGraphicFramePr>
          <p:cNvPr id="4" name="Content Placeholder 3">
            <a:extLst>
              <a:ext uri="{FF2B5EF4-FFF2-40B4-BE49-F238E27FC236}">
                <a16:creationId xmlns:a16="http://schemas.microsoft.com/office/drawing/2014/main" id="{40EC6607-CFC2-474E-BDB6-F0E4EECD5FB3}"/>
              </a:ext>
            </a:extLst>
          </p:cNvPr>
          <p:cNvGraphicFramePr>
            <a:graphicFrameLocks noGrp="1"/>
          </p:cNvGraphicFramePr>
          <p:nvPr>
            <p:ph idx="1"/>
            <p:extLst>
              <p:ext uri="{D42A27DB-BD31-4B8C-83A1-F6EECF244321}">
                <p14:modId xmlns:p14="http://schemas.microsoft.com/office/powerpoint/2010/main" val="1675091597"/>
              </p:ext>
            </p:extLst>
          </p:nvPr>
        </p:nvGraphicFramePr>
        <p:xfrm>
          <a:off x="1096963" y="2108200"/>
          <a:ext cx="10058400" cy="37607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7706793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25347-A9BC-4241-9098-7A073C91219F}"/>
              </a:ext>
            </a:extLst>
          </p:cNvPr>
          <p:cNvSpPr>
            <a:spLocks noGrp="1"/>
          </p:cNvSpPr>
          <p:nvPr>
            <p:ph type="title"/>
          </p:nvPr>
        </p:nvSpPr>
        <p:spPr>
          <a:xfrm>
            <a:off x="643464" y="504825"/>
            <a:ext cx="3517567" cy="1514476"/>
          </a:xfrm>
        </p:spPr>
        <p:txBody>
          <a:bodyPr>
            <a:normAutofit fontScale="90000"/>
          </a:bodyPr>
          <a:lstStyle/>
          <a:p>
            <a:pPr algn="ctr"/>
            <a:r>
              <a:rPr lang="en-US" sz="4800" b="1" dirty="0"/>
              <a:t>NOSCITUR A SOCIIS</a:t>
            </a:r>
            <a:endParaRPr lang="en-IN" sz="4000" b="1" dirty="0"/>
          </a:p>
        </p:txBody>
      </p:sp>
      <p:sp>
        <p:nvSpPr>
          <p:cNvPr id="3" name="Content Placeholder 2">
            <a:extLst>
              <a:ext uri="{FF2B5EF4-FFF2-40B4-BE49-F238E27FC236}">
                <a16:creationId xmlns:a16="http://schemas.microsoft.com/office/drawing/2014/main" id="{A69F32CB-2C13-4CDC-9D7A-DFEC478B5C5A}"/>
              </a:ext>
            </a:extLst>
          </p:cNvPr>
          <p:cNvSpPr>
            <a:spLocks noGrp="1"/>
          </p:cNvSpPr>
          <p:nvPr>
            <p:ph idx="1"/>
          </p:nvPr>
        </p:nvSpPr>
        <p:spPr/>
        <p:txBody>
          <a:bodyPr/>
          <a:lstStyle/>
          <a:p>
            <a:r>
              <a:rPr lang="en-US" sz="2800" b="1" u="sng" dirty="0"/>
              <a:t>Outline followed</a:t>
            </a:r>
            <a:r>
              <a:rPr lang="en-US" sz="2800" b="1" dirty="0"/>
              <a:t>:</a:t>
            </a:r>
            <a:endParaRPr lang="en-US" b="1" dirty="0"/>
          </a:p>
          <a:p>
            <a:endParaRPr lang="en-IN" dirty="0"/>
          </a:p>
        </p:txBody>
      </p:sp>
      <p:sp>
        <p:nvSpPr>
          <p:cNvPr id="5" name="Text Placeholder 4">
            <a:extLst>
              <a:ext uri="{FF2B5EF4-FFF2-40B4-BE49-F238E27FC236}">
                <a16:creationId xmlns:a16="http://schemas.microsoft.com/office/drawing/2014/main" id="{0B2C8648-6587-4E8D-84DB-5FC6C506BC35}"/>
              </a:ext>
            </a:extLst>
          </p:cNvPr>
          <p:cNvSpPr>
            <a:spLocks noGrp="1"/>
          </p:cNvSpPr>
          <p:nvPr>
            <p:ph type="body" sz="half" idx="2"/>
          </p:nvPr>
        </p:nvSpPr>
        <p:spPr>
          <a:xfrm>
            <a:off x="643465" y="2495550"/>
            <a:ext cx="3517567" cy="4015699"/>
          </a:xfrm>
        </p:spPr>
        <p:txBody>
          <a:bodyPr>
            <a:normAutofit/>
          </a:bodyPr>
          <a:lstStyle/>
          <a:p>
            <a:r>
              <a:rPr lang="en-US" sz="2400" dirty="0"/>
              <a:t>This Latin expression is translated as  ‘</a:t>
            </a:r>
            <a:r>
              <a:rPr lang="en-US" sz="2400" u="sng" dirty="0"/>
              <a:t>it is known by its associates</a:t>
            </a:r>
            <a:r>
              <a:rPr lang="en-US" sz="2400" dirty="0"/>
              <a:t>’.</a:t>
            </a:r>
          </a:p>
          <a:p>
            <a:endParaRPr lang="en-IN" sz="2400" dirty="0"/>
          </a:p>
          <a:p>
            <a:r>
              <a:rPr lang="en-US" sz="2400" dirty="0"/>
              <a:t>Noscitur a sociis is the principle that a word takes meaning from the company it keeps.</a:t>
            </a:r>
            <a:endParaRPr lang="en-IN" sz="2400" dirty="0"/>
          </a:p>
        </p:txBody>
      </p:sp>
      <p:graphicFrame>
        <p:nvGraphicFramePr>
          <p:cNvPr id="6" name="Diagram 5">
            <a:extLst>
              <a:ext uri="{FF2B5EF4-FFF2-40B4-BE49-F238E27FC236}">
                <a16:creationId xmlns:a16="http://schemas.microsoft.com/office/drawing/2014/main" id="{3441A085-77CE-41C8-B323-D007BB62E700}"/>
              </a:ext>
            </a:extLst>
          </p:cNvPr>
          <p:cNvGraphicFramePr/>
          <p:nvPr>
            <p:extLst>
              <p:ext uri="{D42A27DB-BD31-4B8C-83A1-F6EECF244321}">
                <p14:modId xmlns:p14="http://schemas.microsoft.com/office/powerpoint/2010/main" val="381617128"/>
              </p:ext>
            </p:extLst>
          </p:nvPr>
        </p:nvGraphicFramePr>
        <p:xfrm>
          <a:off x="4924425" y="1092582"/>
          <a:ext cx="714197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471315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graphicEl>
                                              <a:dgm id="{5CCA076D-7E52-406D-A3C2-86D9C22D33EC}"/>
                                            </p:graphicEl>
                                          </p:spTgt>
                                        </p:tgtEl>
                                        <p:attrNameLst>
                                          <p:attrName>style.visibility</p:attrName>
                                        </p:attrNameLst>
                                      </p:cBhvr>
                                      <p:to>
                                        <p:strVal val="visible"/>
                                      </p:to>
                                    </p:set>
                                    <p:anim calcmode="lin" valueType="num">
                                      <p:cBhvr>
                                        <p:cTn id="7" dur="1000" fill="hold"/>
                                        <p:tgtEl>
                                          <p:spTgt spid="6">
                                            <p:graphicEl>
                                              <a:dgm id="{5CCA076D-7E52-406D-A3C2-86D9C22D33EC}"/>
                                            </p:graphicEl>
                                          </p:spTgt>
                                        </p:tgtEl>
                                        <p:attrNameLst>
                                          <p:attrName>ppt_w</p:attrName>
                                        </p:attrNameLst>
                                      </p:cBhvr>
                                      <p:tavLst>
                                        <p:tav tm="0">
                                          <p:val>
                                            <p:fltVal val="0"/>
                                          </p:val>
                                        </p:tav>
                                        <p:tav tm="100000">
                                          <p:val>
                                            <p:strVal val="#ppt_w"/>
                                          </p:val>
                                        </p:tav>
                                      </p:tavLst>
                                    </p:anim>
                                    <p:anim calcmode="lin" valueType="num">
                                      <p:cBhvr>
                                        <p:cTn id="8" dur="1000" fill="hold"/>
                                        <p:tgtEl>
                                          <p:spTgt spid="6">
                                            <p:graphicEl>
                                              <a:dgm id="{5CCA076D-7E52-406D-A3C2-86D9C22D33EC}"/>
                                            </p:graphicEl>
                                          </p:spTgt>
                                        </p:tgtEl>
                                        <p:attrNameLst>
                                          <p:attrName>ppt_h</p:attrName>
                                        </p:attrNameLst>
                                      </p:cBhvr>
                                      <p:tavLst>
                                        <p:tav tm="0">
                                          <p:val>
                                            <p:fltVal val="0"/>
                                          </p:val>
                                        </p:tav>
                                        <p:tav tm="100000">
                                          <p:val>
                                            <p:strVal val="#ppt_h"/>
                                          </p:val>
                                        </p:tav>
                                      </p:tavLst>
                                    </p:anim>
                                    <p:anim calcmode="lin" valueType="num">
                                      <p:cBhvr>
                                        <p:cTn id="9" dur="1000" fill="hold"/>
                                        <p:tgtEl>
                                          <p:spTgt spid="6">
                                            <p:graphicEl>
                                              <a:dgm id="{5CCA076D-7E52-406D-A3C2-86D9C22D33EC}"/>
                                            </p:graphicEl>
                                          </p:spTgt>
                                        </p:tgtEl>
                                        <p:attrNameLst>
                                          <p:attrName>style.rotation</p:attrName>
                                        </p:attrNameLst>
                                      </p:cBhvr>
                                      <p:tavLst>
                                        <p:tav tm="0">
                                          <p:val>
                                            <p:fltVal val="90"/>
                                          </p:val>
                                        </p:tav>
                                        <p:tav tm="100000">
                                          <p:val>
                                            <p:fltVal val="0"/>
                                          </p:val>
                                        </p:tav>
                                      </p:tavLst>
                                    </p:anim>
                                    <p:animEffect transition="in" filter="fade">
                                      <p:cBhvr>
                                        <p:cTn id="10" dur="1000"/>
                                        <p:tgtEl>
                                          <p:spTgt spid="6">
                                            <p:graphicEl>
                                              <a:dgm id="{5CCA076D-7E52-406D-A3C2-86D9C22D33EC}"/>
                                            </p:graphic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6">
                                            <p:graphicEl>
                                              <a:dgm id="{0D030B1B-A208-4F3F-AC75-42BB8F13BA11}"/>
                                            </p:graphicEl>
                                          </p:spTgt>
                                        </p:tgtEl>
                                        <p:attrNameLst>
                                          <p:attrName>style.visibility</p:attrName>
                                        </p:attrNameLst>
                                      </p:cBhvr>
                                      <p:to>
                                        <p:strVal val="visible"/>
                                      </p:to>
                                    </p:set>
                                    <p:anim calcmode="lin" valueType="num">
                                      <p:cBhvr>
                                        <p:cTn id="13" dur="1000" fill="hold"/>
                                        <p:tgtEl>
                                          <p:spTgt spid="6">
                                            <p:graphicEl>
                                              <a:dgm id="{0D030B1B-A208-4F3F-AC75-42BB8F13BA11}"/>
                                            </p:graphicEl>
                                          </p:spTgt>
                                        </p:tgtEl>
                                        <p:attrNameLst>
                                          <p:attrName>ppt_w</p:attrName>
                                        </p:attrNameLst>
                                      </p:cBhvr>
                                      <p:tavLst>
                                        <p:tav tm="0">
                                          <p:val>
                                            <p:fltVal val="0"/>
                                          </p:val>
                                        </p:tav>
                                        <p:tav tm="100000">
                                          <p:val>
                                            <p:strVal val="#ppt_w"/>
                                          </p:val>
                                        </p:tav>
                                      </p:tavLst>
                                    </p:anim>
                                    <p:anim calcmode="lin" valueType="num">
                                      <p:cBhvr>
                                        <p:cTn id="14" dur="1000" fill="hold"/>
                                        <p:tgtEl>
                                          <p:spTgt spid="6">
                                            <p:graphicEl>
                                              <a:dgm id="{0D030B1B-A208-4F3F-AC75-42BB8F13BA11}"/>
                                            </p:graphicEl>
                                          </p:spTgt>
                                        </p:tgtEl>
                                        <p:attrNameLst>
                                          <p:attrName>ppt_h</p:attrName>
                                        </p:attrNameLst>
                                      </p:cBhvr>
                                      <p:tavLst>
                                        <p:tav tm="0">
                                          <p:val>
                                            <p:fltVal val="0"/>
                                          </p:val>
                                        </p:tav>
                                        <p:tav tm="100000">
                                          <p:val>
                                            <p:strVal val="#ppt_h"/>
                                          </p:val>
                                        </p:tav>
                                      </p:tavLst>
                                    </p:anim>
                                    <p:anim calcmode="lin" valueType="num">
                                      <p:cBhvr>
                                        <p:cTn id="15" dur="1000" fill="hold"/>
                                        <p:tgtEl>
                                          <p:spTgt spid="6">
                                            <p:graphicEl>
                                              <a:dgm id="{0D030B1B-A208-4F3F-AC75-42BB8F13BA11}"/>
                                            </p:graphicEl>
                                          </p:spTgt>
                                        </p:tgtEl>
                                        <p:attrNameLst>
                                          <p:attrName>style.rotation</p:attrName>
                                        </p:attrNameLst>
                                      </p:cBhvr>
                                      <p:tavLst>
                                        <p:tav tm="0">
                                          <p:val>
                                            <p:fltVal val="90"/>
                                          </p:val>
                                        </p:tav>
                                        <p:tav tm="100000">
                                          <p:val>
                                            <p:fltVal val="0"/>
                                          </p:val>
                                        </p:tav>
                                      </p:tavLst>
                                    </p:anim>
                                    <p:animEffect transition="in" filter="fade">
                                      <p:cBhvr>
                                        <p:cTn id="16" dur="1000"/>
                                        <p:tgtEl>
                                          <p:spTgt spid="6">
                                            <p:graphicEl>
                                              <a:dgm id="{0D030B1B-A208-4F3F-AC75-42BB8F13BA11}"/>
                                            </p:graphicEl>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6">
                                            <p:graphicEl>
                                              <a:dgm id="{E5D9C86C-3A6B-487C-9B91-D797E66F809C}"/>
                                            </p:graphicEl>
                                          </p:spTgt>
                                        </p:tgtEl>
                                        <p:attrNameLst>
                                          <p:attrName>style.visibility</p:attrName>
                                        </p:attrNameLst>
                                      </p:cBhvr>
                                      <p:to>
                                        <p:strVal val="visible"/>
                                      </p:to>
                                    </p:set>
                                    <p:anim calcmode="lin" valueType="num">
                                      <p:cBhvr>
                                        <p:cTn id="19" dur="1000" fill="hold"/>
                                        <p:tgtEl>
                                          <p:spTgt spid="6">
                                            <p:graphicEl>
                                              <a:dgm id="{E5D9C86C-3A6B-487C-9B91-D797E66F809C}"/>
                                            </p:graphicEl>
                                          </p:spTgt>
                                        </p:tgtEl>
                                        <p:attrNameLst>
                                          <p:attrName>ppt_w</p:attrName>
                                        </p:attrNameLst>
                                      </p:cBhvr>
                                      <p:tavLst>
                                        <p:tav tm="0">
                                          <p:val>
                                            <p:fltVal val="0"/>
                                          </p:val>
                                        </p:tav>
                                        <p:tav tm="100000">
                                          <p:val>
                                            <p:strVal val="#ppt_w"/>
                                          </p:val>
                                        </p:tav>
                                      </p:tavLst>
                                    </p:anim>
                                    <p:anim calcmode="lin" valueType="num">
                                      <p:cBhvr>
                                        <p:cTn id="20" dur="1000" fill="hold"/>
                                        <p:tgtEl>
                                          <p:spTgt spid="6">
                                            <p:graphicEl>
                                              <a:dgm id="{E5D9C86C-3A6B-487C-9B91-D797E66F809C}"/>
                                            </p:graphicEl>
                                          </p:spTgt>
                                        </p:tgtEl>
                                        <p:attrNameLst>
                                          <p:attrName>ppt_h</p:attrName>
                                        </p:attrNameLst>
                                      </p:cBhvr>
                                      <p:tavLst>
                                        <p:tav tm="0">
                                          <p:val>
                                            <p:fltVal val="0"/>
                                          </p:val>
                                        </p:tav>
                                        <p:tav tm="100000">
                                          <p:val>
                                            <p:strVal val="#ppt_h"/>
                                          </p:val>
                                        </p:tav>
                                      </p:tavLst>
                                    </p:anim>
                                    <p:anim calcmode="lin" valueType="num">
                                      <p:cBhvr>
                                        <p:cTn id="21" dur="1000" fill="hold"/>
                                        <p:tgtEl>
                                          <p:spTgt spid="6">
                                            <p:graphicEl>
                                              <a:dgm id="{E5D9C86C-3A6B-487C-9B91-D797E66F809C}"/>
                                            </p:graphicEl>
                                          </p:spTgt>
                                        </p:tgtEl>
                                        <p:attrNameLst>
                                          <p:attrName>style.rotation</p:attrName>
                                        </p:attrNameLst>
                                      </p:cBhvr>
                                      <p:tavLst>
                                        <p:tav tm="0">
                                          <p:val>
                                            <p:fltVal val="90"/>
                                          </p:val>
                                        </p:tav>
                                        <p:tav tm="100000">
                                          <p:val>
                                            <p:fltVal val="0"/>
                                          </p:val>
                                        </p:tav>
                                      </p:tavLst>
                                    </p:anim>
                                    <p:animEffect transition="in" filter="fade">
                                      <p:cBhvr>
                                        <p:cTn id="22" dur="1000"/>
                                        <p:tgtEl>
                                          <p:spTgt spid="6">
                                            <p:graphicEl>
                                              <a:dgm id="{E5D9C86C-3A6B-487C-9B91-D797E66F809C}"/>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6">
                                            <p:graphicEl>
                                              <a:dgm id="{E122D68C-5F9D-42CC-A3B3-A8D56B62B42D}"/>
                                            </p:graphicEl>
                                          </p:spTgt>
                                        </p:tgtEl>
                                        <p:attrNameLst>
                                          <p:attrName>style.visibility</p:attrName>
                                        </p:attrNameLst>
                                      </p:cBhvr>
                                      <p:to>
                                        <p:strVal val="visible"/>
                                      </p:to>
                                    </p:set>
                                    <p:anim calcmode="lin" valueType="num">
                                      <p:cBhvr>
                                        <p:cTn id="27" dur="1000" fill="hold"/>
                                        <p:tgtEl>
                                          <p:spTgt spid="6">
                                            <p:graphicEl>
                                              <a:dgm id="{E122D68C-5F9D-42CC-A3B3-A8D56B62B42D}"/>
                                            </p:graphicEl>
                                          </p:spTgt>
                                        </p:tgtEl>
                                        <p:attrNameLst>
                                          <p:attrName>ppt_w</p:attrName>
                                        </p:attrNameLst>
                                      </p:cBhvr>
                                      <p:tavLst>
                                        <p:tav tm="0">
                                          <p:val>
                                            <p:fltVal val="0"/>
                                          </p:val>
                                        </p:tav>
                                        <p:tav tm="100000">
                                          <p:val>
                                            <p:strVal val="#ppt_w"/>
                                          </p:val>
                                        </p:tav>
                                      </p:tavLst>
                                    </p:anim>
                                    <p:anim calcmode="lin" valueType="num">
                                      <p:cBhvr>
                                        <p:cTn id="28" dur="1000" fill="hold"/>
                                        <p:tgtEl>
                                          <p:spTgt spid="6">
                                            <p:graphicEl>
                                              <a:dgm id="{E122D68C-5F9D-42CC-A3B3-A8D56B62B42D}"/>
                                            </p:graphicEl>
                                          </p:spTgt>
                                        </p:tgtEl>
                                        <p:attrNameLst>
                                          <p:attrName>ppt_h</p:attrName>
                                        </p:attrNameLst>
                                      </p:cBhvr>
                                      <p:tavLst>
                                        <p:tav tm="0">
                                          <p:val>
                                            <p:fltVal val="0"/>
                                          </p:val>
                                        </p:tav>
                                        <p:tav tm="100000">
                                          <p:val>
                                            <p:strVal val="#ppt_h"/>
                                          </p:val>
                                        </p:tav>
                                      </p:tavLst>
                                    </p:anim>
                                    <p:anim calcmode="lin" valueType="num">
                                      <p:cBhvr>
                                        <p:cTn id="29" dur="1000" fill="hold"/>
                                        <p:tgtEl>
                                          <p:spTgt spid="6">
                                            <p:graphicEl>
                                              <a:dgm id="{E122D68C-5F9D-42CC-A3B3-A8D56B62B42D}"/>
                                            </p:graphicEl>
                                          </p:spTgt>
                                        </p:tgtEl>
                                        <p:attrNameLst>
                                          <p:attrName>style.rotation</p:attrName>
                                        </p:attrNameLst>
                                      </p:cBhvr>
                                      <p:tavLst>
                                        <p:tav tm="0">
                                          <p:val>
                                            <p:fltVal val="90"/>
                                          </p:val>
                                        </p:tav>
                                        <p:tav tm="100000">
                                          <p:val>
                                            <p:fltVal val="0"/>
                                          </p:val>
                                        </p:tav>
                                      </p:tavLst>
                                    </p:anim>
                                    <p:animEffect transition="in" filter="fade">
                                      <p:cBhvr>
                                        <p:cTn id="30" dur="1000"/>
                                        <p:tgtEl>
                                          <p:spTgt spid="6">
                                            <p:graphicEl>
                                              <a:dgm id="{E122D68C-5F9D-42CC-A3B3-A8D56B62B42D}"/>
                                            </p:graphicEl>
                                          </p:spTgt>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6">
                                            <p:graphicEl>
                                              <a:dgm id="{85B3171B-4994-431C-9FD5-9FB2569C59BC}"/>
                                            </p:graphicEl>
                                          </p:spTgt>
                                        </p:tgtEl>
                                        <p:attrNameLst>
                                          <p:attrName>style.visibility</p:attrName>
                                        </p:attrNameLst>
                                      </p:cBhvr>
                                      <p:to>
                                        <p:strVal val="visible"/>
                                      </p:to>
                                    </p:set>
                                    <p:anim calcmode="lin" valueType="num">
                                      <p:cBhvr>
                                        <p:cTn id="33" dur="1000" fill="hold"/>
                                        <p:tgtEl>
                                          <p:spTgt spid="6">
                                            <p:graphicEl>
                                              <a:dgm id="{85B3171B-4994-431C-9FD5-9FB2569C59BC}"/>
                                            </p:graphicEl>
                                          </p:spTgt>
                                        </p:tgtEl>
                                        <p:attrNameLst>
                                          <p:attrName>ppt_w</p:attrName>
                                        </p:attrNameLst>
                                      </p:cBhvr>
                                      <p:tavLst>
                                        <p:tav tm="0">
                                          <p:val>
                                            <p:fltVal val="0"/>
                                          </p:val>
                                        </p:tav>
                                        <p:tav tm="100000">
                                          <p:val>
                                            <p:strVal val="#ppt_w"/>
                                          </p:val>
                                        </p:tav>
                                      </p:tavLst>
                                    </p:anim>
                                    <p:anim calcmode="lin" valueType="num">
                                      <p:cBhvr>
                                        <p:cTn id="34" dur="1000" fill="hold"/>
                                        <p:tgtEl>
                                          <p:spTgt spid="6">
                                            <p:graphicEl>
                                              <a:dgm id="{85B3171B-4994-431C-9FD5-9FB2569C59BC}"/>
                                            </p:graphicEl>
                                          </p:spTgt>
                                        </p:tgtEl>
                                        <p:attrNameLst>
                                          <p:attrName>ppt_h</p:attrName>
                                        </p:attrNameLst>
                                      </p:cBhvr>
                                      <p:tavLst>
                                        <p:tav tm="0">
                                          <p:val>
                                            <p:fltVal val="0"/>
                                          </p:val>
                                        </p:tav>
                                        <p:tav tm="100000">
                                          <p:val>
                                            <p:strVal val="#ppt_h"/>
                                          </p:val>
                                        </p:tav>
                                      </p:tavLst>
                                    </p:anim>
                                    <p:anim calcmode="lin" valueType="num">
                                      <p:cBhvr>
                                        <p:cTn id="35" dur="1000" fill="hold"/>
                                        <p:tgtEl>
                                          <p:spTgt spid="6">
                                            <p:graphicEl>
                                              <a:dgm id="{85B3171B-4994-431C-9FD5-9FB2569C59BC}"/>
                                            </p:graphicEl>
                                          </p:spTgt>
                                        </p:tgtEl>
                                        <p:attrNameLst>
                                          <p:attrName>style.rotation</p:attrName>
                                        </p:attrNameLst>
                                      </p:cBhvr>
                                      <p:tavLst>
                                        <p:tav tm="0">
                                          <p:val>
                                            <p:fltVal val="90"/>
                                          </p:val>
                                        </p:tav>
                                        <p:tav tm="100000">
                                          <p:val>
                                            <p:fltVal val="0"/>
                                          </p:val>
                                        </p:tav>
                                      </p:tavLst>
                                    </p:anim>
                                    <p:animEffect transition="in" filter="fade">
                                      <p:cBhvr>
                                        <p:cTn id="36" dur="1000"/>
                                        <p:tgtEl>
                                          <p:spTgt spid="6">
                                            <p:graphicEl>
                                              <a:dgm id="{85B3171B-4994-431C-9FD5-9FB2569C59BC}"/>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6">
                                            <p:graphicEl>
                                              <a:dgm id="{9F4732B2-9E45-4FCD-9132-50CDD13A90FB}"/>
                                            </p:graphicEl>
                                          </p:spTgt>
                                        </p:tgtEl>
                                        <p:attrNameLst>
                                          <p:attrName>style.visibility</p:attrName>
                                        </p:attrNameLst>
                                      </p:cBhvr>
                                      <p:to>
                                        <p:strVal val="visible"/>
                                      </p:to>
                                    </p:set>
                                    <p:anim calcmode="lin" valueType="num">
                                      <p:cBhvr>
                                        <p:cTn id="41" dur="1000" fill="hold"/>
                                        <p:tgtEl>
                                          <p:spTgt spid="6">
                                            <p:graphicEl>
                                              <a:dgm id="{9F4732B2-9E45-4FCD-9132-50CDD13A90FB}"/>
                                            </p:graphicEl>
                                          </p:spTgt>
                                        </p:tgtEl>
                                        <p:attrNameLst>
                                          <p:attrName>ppt_w</p:attrName>
                                        </p:attrNameLst>
                                      </p:cBhvr>
                                      <p:tavLst>
                                        <p:tav tm="0">
                                          <p:val>
                                            <p:fltVal val="0"/>
                                          </p:val>
                                        </p:tav>
                                        <p:tav tm="100000">
                                          <p:val>
                                            <p:strVal val="#ppt_w"/>
                                          </p:val>
                                        </p:tav>
                                      </p:tavLst>
                                    </p:anim>
                                    <p:anim calcmode="lin" valueType="num">
                                      <p:cBhvr>
                                        <p:cTn id="42" dur="1000" fill="hold"/>
                                        <p:tgtEl>
                                          <p:spTgt spid="6">
                                            <p:graphicEl>
                                              <a:dgm id="{9F4732B2-9E45-4FCD-9132-50CDD13A90FB}"/>
                                            </p:graphicEl>
                                          </p:spTgt>
                                        </p:tgtEl>
                                        <p:attrNameLst>
                                          <p:attrName>ppt_h</p:attrName>
                                        </p:attrNameLst>
                                      </p:cBhvr>
                                      <p:tavLst>
                                        <p:tav tm="0">
                                          <p:val>
                                            <p:fltVal val="0"/>
                                          </p:val>
                                        </p:tav>
                                        <p:tav tm="100000">
                                          <p:val>
                                            <p:strVal val="#ppt_h"/>
                                          </p:val>
                                        </p:tav>
                                      </p:tavLst>
                                    </p:anim>
                                    <p:anim calcmode="lin" valueType="num">
                                      <p:cBhvr>
                                        <p:cTn id="43" dur="1000" fill="hold"/>
                                        <p:tgtEl>
                                          <p:spTgt spid="6">
                                            <p:graphicEl>
                                              <a:dgm id="{9F4732B2-9E45-4FCD-9132-50CDD13A90FB}"/>
                                            </p:graphicEl>
                                          </p:spTgt>
                                        </p:tgtEl>
                                        <p:attrNameLst>
                                          <p:attrName>style.rotation</p:attrName>
                                        </p:attrNameLst>
                                      </p:cBhvr>
                                      <p:tavLst>
                                        <p:tav tm="0">
                                          <p:val>
                                            <p:fltVal val="90"/>
                                          </p:val>
                                        </p:tav>
                                        <p:tav tm="100000">
                                          <p:val>
                                            <p:fltVal val="0"/>
                                          </p:val>
                                        </p:tav>
                                      </p:tavLst>
                                    </p:anim>
                                    <p:animEffect transition="in" filter="fade">
                                      <p:cBhvr>
                                        <p:cTn id="44" dur="1000"/>
                                        <p:tgtEl>
                                          <p:spTgt spid="6">
                                            <p:graphicEl>
                                              <a:dgm id="{9F4732B2-9E45-4FCD-9132-50CDD13A90FB}"/>
                                            </p:graphicEl>
                                          </p:spTgt>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
                                            <p:graphicEl>
                                              <a:dgm id="{3DBD5B7E-EDD5-4679-A360-D0BCA2D9BFD9}"/>
                                            </p:graphicEl>
                                          </p:spTgt>
                                        </p:tgtEl>
                                        <p:attrNameLst>
                                          <p:attrName>style.visibility</p:attrName>
                                        </p:attrNameLst>
                                      </p:cBhvr>
                                      <p:to>
                                        <p:strVal val="visible"/>
                                      </p:to>
                                    </p:set>
                                    <p:anim calcmode="lin" valueType="num">
                                      <p:cBhvr>
                                        <p:cTn id="47" dur="1000" fill="hold"/>
                                        <p:tgtEl>
                                          <p:spTgt spid="6">
                                            <p:graphicEl>
                                              <a:dgm id="{3DBD5B7E-EDD5-4679-A360-D0BCA2D9BFD9}"/>
                                            </p:graphicEl>
                                          </p:spTgt>
                                        </p:tgtEl>
                                        <p:attrNameLst>
                                          <p:attrName>ppt_w</p:attrName>
                                        </p:attrNameLst>
                                      </p:cBhvr>
                                      <p:tavLst>
                                        <p:tav tm="0">
                                          <p:val>
                                            <p:fltVal val="0"/>
                                          </p:val>
                                        </p:tav>
                                        <p:tav tm="100000">
                                          <p:val>
                                            <p:strVal val="#ppt_w"/>
                                          </p:val>
                                        </p:tav>
                                      </p:tavLst>
                                    </p:anim>
                                    <p:anim calcmode="lin" valueType="num">
                                      <p:cBhvr>
                                        <p:cTn id="48" dur="1000" fill="hold"/>
                                        <p:tgtEl>
                                          <p:spTgt spid="6">
                                            <p:graphicEl>
                                              <a:dgm id="{3DBD5B7E-EDD5-4679-A360-D0BCA2D9BFD9}"/>
                                            </p:graphicEl>
                                          </p:spTgt>
                                        </p:tgtEl>
                                        <p:attrNameLst>
                                          <p:attrName>ppt_h</p:attrName>
                                        </p:attrNameLst>
                                      </p:cBhvr>
                                      <p:tavLst>
                                        <p:tav tm="0">
                                          <p:val>
                                            <p:fltVal val="0"/>
                                          </p:val>
                                        </p:tav>
                                        <p:tav tm="100000">
                                          <p:val>
                                            <p:strVal val="#ppt_h"/>
                                          </p:val>
                                        </p:tav>
                                      </p:tavLst>
                                    </p:anim>
                                    <p:anim calcmode="lin" valueType="num">
                                      <p:cBhvr>
                                        <p:cTn id="49" dur="1000" fill="hold"/>
                                        <p:tgtEl>
                                          <p:spTgt spid="6">
                                            <p:graphicEl>
                                              <a:dgm id="{3DBD5B7E-EDD5-4679-A360-D0BCA2D9BFD9}"/>
                                            </p:graphicEl>
                                          </p:spTgt>
                                        </p:tgtEl>
                                        <p:attrNameLst>
                                          <p:attrName>style.rotation</p:attrName>
                                        </p:attrNameLst>
                                      </p:cBhvr>
                                      <p:tavLst>
                                        <p:tav tm="0">
                                          <p:val>
                                            <p:fltVal val="90"/>
                                          </p:val>
                                        </p:tav>
                                        <p:tav tm="100000">
                                          <p:val>
                                            <p:fltVal val="0"/>
                                          </p:val>
                                        </p:tav>
                                      </p:tavLst>
                                    </p:anim>
                                    <p:animEffect transition="in" filter="fade">
                                      <p:cBhvr>
                                        <p:cTn id="50" dur="1000"/>
                                        <p:tgtEl>
                                          <p:spTgt spid="6">
                                            <p:graphicEl>
                                              <a:dgm id="{3DBD5B7E-EDD5-4679-A360-D0BCA2D9BFD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57858-723C-4659-BF56-E53ED4FBA732}"/>
              </a:ext>
            </a:extLst>
          </p:cNvPr>
          <p:cNvSpPr>
            <a:spLocks noGrp="1"/>
          </p:cNvSpPr>
          <p:nvPr>
            <p:ph type="title"/>
          </p:nvPr>
        </p:nvSpPr>
        <p:spPr/>
        <p:txBody>
          <a:bodyPr>
            <a:normAutofit/>
          </a:bodyPr>
          <a:lstStyle/>
          <a:p>
            <a:pPr algn="ctr"/>
            <a:r>
              <a:rPr lang="en-US" sz="4000" b="1" dirty="0"/>
              <a:t>Definition and Description of Noscitur a sociis</a:t>
            </a:r>
            <a:r>
              <a:rPr lang="en-US" sz="4000" b="1" i="1" dirty="0"/>
              <a:t> </a:t>
            </a:r>
            <a:r>
              <a:rPr lang="en-US" sz="4000" b="1" dirty="0"/>
              <a:t>Principle</a:t>
            </a:r>
            <a:endParaRPr lang="en-IN" sz="4000" b="1" dirty="0"/>
          </a:p>
        </p:txBody>
      </p:sp>
      <p:sp>
        <p:nvSpPr>
          <p:cNvPr id="3" name="Content Placeholder 2">
            <a:extLst>
              <a:ext uri="{FF2B5EF4-FFF2-40B4-BE49-F238E27FC236}">
                <a16:creationId xmlns:a16="http://schemas.microsoft.com/office/drawing/2014/main" id="{40296F4C-290C-413D-AA17-868D20B1BE6F}"/>
              </a:ext>
            </a:extLst>
          </p:cNvPr>
          <p:cNvSpPr>
            <a:spLocks noGrp="1"/>
          </p:cNvSpPr>
          <p:nvPr>
            <p:ph idx="1"/>
          </p:nvPr>
        </p:nvSpPr>
        <p:spPr>
          <a:xfrm>
            <a:off x="1097280" y="2108201"/>
            <a:ext cx="10058400" cy="4254499"/>
          </a:xfrm>
        </p:spPr>
        <p:txBody>
          <a:bodyPr>
            <a:normAutofit/>
          </a:bodyPr>
          <a:lstStyle/>
          <a:p>
            <a:pPr algn="just">
              <a:buFont typeface="Arial" panose="020B0604020202020204" pitchFamily="34" charset="0"/>
              <a:buChar char="•"/>
            </a:pPr>
            <a:r>
              <a:rPr lang="en-US" sz="2000" dirty="0"/>
              <a:t> According to this principle, the associated words take their color or meaning from one another if the context, of statute so suggested, i.e., “when two or more words which are susceptible of analogous meaning are coupled together, they are understandable to be used in their cognate sense, they take as it were their color from each other, that is, the more general is restricted to a less general or particular having a certain meaning” (Maxwell).</a:t>
            </a:r>
            <a:endParaRPr lang="en-IN" sz="2000" dirty="0"/>
          </a:p>
          <a:p>
            <a:pPr algn="just">
              <a:buFont typeface="Arial" panose="020B0604020202020204" pitchFamily="34" charset="0"/>
              <a:buChar char="•"/>
            </a:pPr>
            <a:r>
              <a:rPr lang="en-IN" sz="2000" dirty="0"/>
              <a:t> Philosophy behind this principle is that the meaning of doubtful word may be ascertained by reference to the meaning of words associated with it (</a:t>
            </a:r>
            <a:r>
              <a:rPr lang="en-IN" sz="2000" i="1" dirty="0"/>
              <a:t>State of Bombay </a:t>
            </a:r>
            <a:r>
              <a:rPr lang="en-IN" sz="2000" dirty="0"/>
              <a:t>v. </a:t>
            </a:r>
            <a:r>
              <a:rPr lang="en-IN" sz="2000" i="1" dirty="0"/>
              <a:t>Hospital Mazdoor Sabha</a:t>
            </a:r>
            <a:r>
              <a:rPr lang="en-IN" sz="2000" dirty="0"/>
              <a:t>, AIR 1960 SC 610).</a:t>
            </a:r>
          </a:p>
          <a:p>
            <a:pPr algn="just">
              <a:buFont typeface="Arial" panose="020B0604020202020204" pitchFamily="34" charset="0"/>
              <a:buChar char="•"/>
            </a:pPr>
            <a:r>
              <a:rPr lang="en-IN" sz="2000" dirty="0"/>
              <a:t> </a:t>
            </a:r>
            <a:r>
              <a:rPr lang="en-US" sz="2000" dirty="0"/>
              <a:t>A word whose meaning is uncertain, questionable or doubtful can be understood and defined by its association with surrounding words and its context. </a:t>
            </a:r>
          </a:p>
        </p:txBody>
      </p:sp>
    </p:spTree>
    <p:extLst>
      <p:ext uri="{BB962C8B-B14F-4D97-AF65-F5344CB8AC3E}">
        <p14:creationId xmlns:p14="http://schemas.microsoft.com/office/powerpoint/2010/main" val="88505295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857D8A-E926-44D2-9994-D9FDB53A6B4B}"/>
              </a:ext>
            </a:extLst>
          </p:cNvPr>
          <p:cNvSpPr>
            <a:spLocks noGrp="1"/>
          </p:cNvSpPr>
          <p:nvPr>
            <p:ph idx="4294967295"/>
          </p:nvPr>
        </p:nvSpPr>
        <p:spPr>
          <a:xfrm>
            <a:off x="1066800" y="671285"/>
            <a:ext cx="10058400" cy="5453743"/>
          </a:xfrm>
        </p:spPr>
        <p:txBody>
          <a:bodyPr>
            <a:normAutofit/>
          </a:bodyPr>
          <a:lstStyle/>
          <a:p>
            <a:pPr algn="just">
              <a:buFont typeface="Arial" panose="020B0604020202020204" pitchFamily="34" charset="0"/>
              <a:buChar char="•"/>
            </a:pPr>
            <a:r>
              <a:rPr lang="en-US" sz="2400" dirty="0"/>
              <a:t> Following conditions are to be fulfilled for the application of noscitur a sociis principle:</a:t>
            </a:r>
          </a:p>
          <a:p>
            <a:pPr lvl="1" algn="just">
              <a:buFont typeface="Courier New" panose="02070309020205020404" pitchFamily="49" charset="0"/>
              <a:buChar char="o"/>
            </a:pPr>
            <a:r>
              <a:rPr lang="en-US" sz="2000" dirty="0"/>
              <a:t>The general word is in immediate connection of the words preceded to it.</a:t>
            </a:r>
          </a:p>
          <a:p>
            <a:pPr lvl="1" algn="just">
              <a:buFont typeface="Courier New" panose="02070309020205020404" pitchFamily="49" charset="0"/>
              <a:buChar char="o"/>
            </a:pPr>
            <a:r>
              <a:rPr lang="en-US" sz="2000" dirty="0"/>
              <a:t>The general word is susceptible of analogous meaning with the words to which it keeps company so that they may be read in their cognate sense.</a:t>
            </a:r>
          </a:p>
          <a:p>
            <a:pPr lvl="1" algn="just">
              <a:buFont typeface="Courier New" panose="02070309020205020404" pitchFamily="49" charset="0"/>
              <a:buChar char="o"/>
            </a:pPr>
            <a:r>
              <a:rPr lang="en-US" sz="2000" dirty="0"/>
              <a:t>The intention of the legislature is such that associated words would take meaning from one another under the context in which they are used.</a:t>
            </a:r>
          </a:p>
          <a:p>
            <a:pPr lvl="1" algn="just">
              <a:buFont typeface="Courier New" panose="02070309020205020404" pitchFamily="49" charset="0"/>
              <a:buChar char="o"/>
            </a:pPr>
            <a:r>
              <a:rPr lang="en-US" sz="2000" dirty="0"/>
              <a:t>The intention appears to be not different from the construction noscitur a sociis being given to the associated words. </a:t>
            </a:r>
          </a:p>
          <a:p>
            <a:pPr lvl="1" algn="just">
              <a:buFont typeface="Courier New" panose="02070309020205020404" pitchFamily="49" charset="0"/>
              <a:buChar char="o"/>
            </a:pPr>
            <a:endParaRPr lang="en-IN" sz="2000" dirty="0"/>
          </a:p>
        </p:txBody>
      </p:sp>
    </p:spTree>
    <p:extLst>
      <p:ext uri="{BB962C8B-B14F-4D97-AF65-F5344CB8AC3E}">
        <p14:creationId xmlns:p14="http://schemas.microsoft.com/office/powerpoint/2010/main" val="418199691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9A2D2-34E6-4DA7-A848-54361E3DFCC2}"/>
              </a:ext>
            </a:extLst>
          </p:cNvPr>
          <p:cNvSpPr>
            <a:spLocks noGrp="1"/>
          </p:cNvSpPr>
          <p:nvPr>
            <p:ph type="title"/>
          </p:nvPr>
        </p:nvSpPr>
        <p:spPr>
          <a:xfrm>
            <a:off x="1097280" y="286603"/>
            <a:ext cx="10058400" cy="989747"/>
          </a:xfrm>
        </p:spPr>
        <p:txBody>
          <a:bodyPr/>
          <a:lstStyle/>
          <a:p>
            <a:pPr algn="ctr"/>
            <a:r>
              <a:rPr lang="en-US" b="1" dirty="0"/>
              <a:t>Application of the Principle</a:t>
            </a:r>
            <a:endParaRPr lang="en-IN" b="1" dirty="0"/>
          </a:p>
        </p:txBody>
      </p:sp>
      <p:sp>
        <p:nvSpPr>
          <p:cNvPr id="3" name="Content Placeholder 2">
            <a:extLst>
              <a:ext uri="{FF2B5EF4-FFF2-40B4-BE49-F238E27FC236}">
                <a16:creationId xmlns:a16="http://schemas.microsoft.com/office/drawing/2014/main" id="{3FD0ACBD-C2EA-4032-B6C3-9785D1348E7A}"/>
              </a:ext>
            </a:extLst>
          </p:cNvPr>
          <p:cNvSpPr>
            <a:spLocks noGrp="1"/>
          </p:cNvSpPr>
          <p:nvPr>
            <p:ph idx="1"/>
          </p:nvPr>
        </p:nvSpPr>
        <p:spPr>
          <a:xfrm>
            <a:off x="1066800" y="1905000"/>
            <a:ext cx="10058400" cy="4666397"/>
          </a:xfrm>
        </p:spPr>
        <p:txBody>
          <a:bodyPr>
            <a:normAutofit/>
          </a:bodyPr>
          <a:lstStyle/>
          <a:p>
            <a:pPr algn="just">
              <a:lnSpc>
                <a:spcPct val="100000"/>
              </a:lnSpc>
              <a:buFont typeface="Arial" panose="020B0604020202020204" pitchFamily="34" charset="0"/>
              <a:buChar char="•"/>
            </a:pPr>
            <a:r>
              <a:rPr lang="en-US" sz="2800" dirty="0"/>
              <a:t> </a:t>
            </a:r>
            <a:r>
              <a:rPr lang="en-US" dirty="0"/>
              <a:t>The maxim </a:t>
            </a:r>
            <a:r>
              <a:rPr lang="en-US" i="1" dirty="0"/>
              <a:t>Noscitur a sociis </a:t>
            </a:r>
            <a:r>
              <a:rPr lang="en-US" dirty="0"/>
              <a:t>is quite frequently applied in the construction of statute, will, or agreement, including insurance policies. </a:t>
            </a:r>
          </a:p>
          <a:p>
            <a:pPr algn="just">
              <a:buFont typeface="Arial" panose="020B0604020202020204" pitchFamily="34" charset="0"/>
              <a:buChar char="•"/>
            </a:pPr>
            <a:r>
              <a:rPr lang="en-US" sz="2800" b="1" dirty="0"/>
              <a:t> </a:t>
            </a:r>
            <a:r>
              <a:rPr lang="en-US" sz="2400" b="1" dirty="0"/>
              <a:t>Example 1:</a:t>
            </a:r>
            <a:endParaRPr lang="en-US" sz="2800" b="1" dirty="0"/>
          </a:p>
          <a:p>
            <a:pPr lvl="1" algn="just">
              <a:buFont typeface="Arial" panose="020B0604020202020204" pitchFamily="34" charset="0"/>
              <a:buChar char="•"/>
            </a:pPr>
            <a:r>
              <a:rPr lang="en-IN" sz="2000" dirty="0"/>
              <a:t>In </a:t>
            </a:r>
            <a:r>
              <a:rPr lang="en-IN" sz="2000" b="1" i="1" dirty="0" err="1"/>
              <a:t>Dr.</a:t>
            </a:r>
            <a:r>
              <a:rPr lang="en-IN" sz="2000" b="1" i="1" dirty="0"/>
              <a:t> Devendra M. </a:t>
            </a:r>
            <a:r>
              <a:rPr lang="en-IN" sz="2000" b="1" i="1" dirty="0" err="1"/>
              <a:t>Surti</a:t>
            </a:r>
            <a:r>
              <a:rPr lang="en-IN" sz="2000" b="1" i="1" dirty="0"/>
              <a:t> </a:t>
            </a:r>
            <a:r>
              <a:rPr lang="en-IN" sz="2000" b="1" dirty="0"/>
              <a:t>v. </a:t>
            </a:r>
            <a:r>
              <a:rPr lang="en-IN" sz="2000" b="1" i="1" dirty="0"/>
              <a:t>State of Gujarat</a:t>
            </a:r>
            <a:r>
              <a:rPr lang="en-IN" sz="2000" dirty="0"/>
              <a:t>, AIR 1969 SC 63, the court was dealing with the definition of ‘commercial establishment’ in section 2(4) of the Bombay Shops and Establishment Act, 1948, that reads: “Commercial establishment means an establishment which carries on any business or trade or profession”.</a:t>
            </a:r>
          </a:p>
          <a:p>
            <a:pPr lvl="1" algn="just">
              <a:buFont typeface="Arial" panose="020B0604020202020204" pitchFamily="34" charset="0"/>
              <a:buChar char="•"/>
            </a:pPr>
            <a:r>
              <a:rPr lang="en-IN" sz="2000" dirty="0">
                <a:solidFill>
                  <a:srgbClr val="FF0000"/>
                </a:solidFill>
              </a:rPr>
              <a:t>Q:</a:t>
            </a:r>
            <a:r>
              <a:rPr lang="en-IN" sz="2000" dirty="0"/>
              <a:t> Whether a private dispensary of a doctor will fall within the definition of commercial establishment?</a:t>
            </a:r>
          </a:p>
          <a:p>
            <a:pPr lvl="1" algn="just">
              <a:buFont typeface="Arial" panose="020B0604020202020204" pitchFamily="34" charset="0"/>
              <a:buChar char="•"/>
            </a:pPr>
            <a:r>
              <a:rPr lang="en-IN" sz="2000" dirty="0">
                <a:solidFill>
                  <a:srgbClr val="FF0000"/>
                </a:solidFill>
              </a:rPr>
              <a:t>A:</a:t>
            </a:r>
            <a:r>
              <a:rPr lang="en-IN" sz="2000" dirty="0"/>
              <a:t> The word ‘profession’ was construed with the associated words business and trade and the Supreme Court held that a private dispensary of a doctor was not within the definition of commercial establishment given in the Act.</a:t>
            </a:r>
          </a:p>
        </p:txBody>
      </p:sp>
    </p:spTree>
    <p:extLst>
      <p:ext uri="{BB962C8B-B14F-4D97-AF65-F5344CB8AC3E}">
        <p14:creationId xmlns:p14="http://schemas.microsoft.com/office/powerpoint/2010/main" val="272232486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D0ACBD-C2EA-4032-B6C3-9785D1348E7A}"/>
              </a:ext>
            </a:extLst>
          </p:cNvPr>
          <p:cNvSpPr>
            <a:spLocks noGrp="1"/>
          </p:cNvSpPr>
          <p:nvPr>
            <p:ph idx="4294967295"/>
          </p:nvPr>
        </p:nvSpPr>
        <p:spPr>
          <a:xfrm>
            <a:off x="1066800" y="519112"/>
            <a:ext cx="10058400" cy="5819775"/>
          </a:xfrm>
        </p:spPr>
        <p:txBody>
          <a:bodyPr>
            <a:normAutofit/>
          </a:bodyPr>
          <a:lstStyle/>
          <a:p>
            <a:pPr algn="just">
              <a:buFont typeface="Arial" panose="020B0604020202020204" pitchFamily="34" charset="0"/>
              <a:buChar char="•"/>
            </a:pPr>
            <a:r>
              <a:rPr lang="en-US" sz="2400" dirty="0"/>
              <a:t> </a:t>
            </a:r>
            <a:r>
              <a:rPr lang="en-US" sz="2400" b="1" dirty="0"/>
              <a:t>Example 2:</a:t>
            </a:r>
          </a:p>
          <a:p>
            <a:pPr lvl="1" algn="just">
              <a:buFont typeface="Arial" panose="020B0604020202020204" pitchFamily="34" charset="0"/>
              <a:buChar char="•"/>
            </a:pPr>
            <a:r>
              <a:rPr lang="en-US" sz="1800" dirty="0"/>
              <a:t>The Supreme Court of India in case of </a:t>
            </a:r>
            <a:r>
              <a:rPr lang="en-US" sz="1800" b="1" i="1" dirty="0"/>
              <a:t>Pradeep </a:t>
            </a:r>
            <a:r>
              <a:rPr lang="en-US" sz="1800" b="1" i="1" dirty="0" err="1"/>
              <a:t>Agarbatti</a:t>
            </a:r>
            <a:r>
              <a:rPr lang="en-US" sz="1800" b="1" i="1" dirty="0"/>
              <a:t>, Ludhiana</a:t>
            </a:r>
            <a:r>
              <a:rPr lang="en-US" sz="1800" b="1" dirty="0"/>
              <a:t> v. </a:t>
            </a:r>
            <a:r>
              <a:rPr lang="en-US" sz="1800" b="1" i="1" dirty="0"/>
              <a:t>State of Punjab</a:t>
            </a:r>
            <a:r>
              <a:rPr lang="en-US" sz="1800" dirty="0"/>
              <a:t>, AIR 1998 SC 171, dealt with interpretation of term perfumery as used in Schedule ‘A’ Entry 16 of Punjab Sales Tax Act, which reads as: “cosmetics, perfumery &amp; toilet goods excluding toothpaste , tooth powder </a:t>
            </a:r>
            <a:r>
              <a:rPr lang="en-US" sz="1800" dirty="0" err="1"/>
              <a:t>kumkum</a:t>
            </a:r>
            <a:r>
              <a:rPr lang="en-US" sz="1800" dirty="0"/>
              <a:t> &amp; soap.”</a:t>
            </a:r>
            <a:endParaRPr lang="en-IN" sz="1800" dirty="0"/>
          </a:p>
          <a:p>
            <a:pPr lvl="1" algn="just">
              <a:buFont typeface="Arial" panose="020B0604020202020204" pitchFamily="34" charset="0"/>
              <a:buChar char="•"/>
            </a:pPr>
            <a:r>
              <a:rPr lang="en-US" sz="1800" dirty="0">
                <a:solidFill>
                  <a:srgbClr val="FF0000"/>
                </a:solidFill>
              </a:rPr>
              <a:t>Q:</a:t>
            </a:r>
            <a:r>
              <a:rPr lang="en-US" sz="1800" dirty="0"/>
              <a:t> Whether </a:t>
            </a:r>
            <a:r>
              <a:rPr lang="en-US" sz="1800" dirty="0" err="1"/>
              <a:t>dhoop</a:t>
            </a:r>
            <a:r>
              <a:rPr lang="en-US" sz="1800" dirty="0"/>
              <a:t> and </a:t>
            </a:r>
            <a:r>
              <a:rPr lang="en-US" sz="1800" dirty="0" err="1"/>
              <a:t>agarbatti</a:t>
            </a:r>
            <a:r>
              <a:rPr lang="en-US" sz="1800" dirty="0"/>
              <a:t> will fall under ‘perfumery’ as mentioned above.</a:t>
            </a:r>
          </a:p>
          <a:p>
            <a:pPr lvl="1" algn="just">
              <a:buFont typeface="Arial" panose="020B0604020202020204" pitchFamily="34" charset="0"/>
              <a:buChar char="•"/>
            </a:pPr>
            <a:r>
              <a:rPr lang="en-US" sz="1800" dirty="0">
                <a:solidFill>
                  <a:srgbClr val="FF0000"/>
                </a:solidFill>
              </a:rPr>
              <a:t>A:</a:t>
            </a:r>
            <a:r>
              <a:rPr lang="en-US" sz="1800" dirty="0"/>
              <a:t> With reference to the Punjab Sales Tax Act held that the word, “perfumery’’ means such articles as used in cosmetics and toilet goods viz, sprays, etc. but does not include ‘</a:t>
            </a:r>
            <a:r>
              <a:rPr lang="en-US" sz="1800" dirty="0" err="1"/>
              <a:t>Dhoop</a:t>
            </a:r>
            <a:r>
              <a:rPr lang="en-US" sz="1800" dirty="0"/>
              <a:t>’ and ‘</a:t>
            </a:r>
            <a:r>
              <a:rPr lang="en-US" sz="1800" dirty="0" err="1"/>
              <a:t>Agarbatti</a:t>
            </a:r>
            <a:r>
              <a:rPr lang="en-US" sz="1800" dirty="0"/>
              <a:t>’. </a:t>
            </a:r>
          </a:p>
          <a:p>
            <a:pPr algn="just">
              <a:buFont typeface="Arial" panose="020B0604020202020204" pitchFamily="34" charset="0"/>
              <a:buChar char="•"/>
            </a:pPr>
            <a:r>
              <a:rPr lang="en-US" sz="2400" b="1" dirty="0"/>
              <a:t> Example 3:</a:t>
            </a:r>
          </a:p>
          <a:p>
            <a:pPr lvl="1" algn="just">
              <a:buFont typeface="Arial" panose="020B0604020202020204" pitchFamily="34" charset="0"/>
              <a:buChar char="•"/>
            </a:pPr>
            <a:r>
              <a:rPr lang="en-US" sz="1800" dirty="0">
                <a:solidFill>
                  <a:srgbClr val="FF0000"/>
                </a:solidFill>
              </a:rPr>
              <a:t>Q:</a:t>
            </a:r>
            <a:r>
              <a:rPr lang="en-US" sz="1800" dirty="0">
                <a:solidFill>
                  <a:prstClr val="black">
                    <a:lumMod val="75000"/>
                    <a:lumOff val="25000"/>
                  </a:prstClr>
                </a:solidFill>
              </a:rPr>
              <a:t> Consider the interpretation of the word ‘old’ as used in “old, discarded, unserviceable or obsolete machinery, stores or vehicles etc.” </a:t>
            </a:r>
            <a:r>
              <a:rPr lang="en-US" sz="1800" b="1" dirty="0">
                <a:solidFill>
                  <a:prstClr val="black">
                    <a:lumMod val="75000"/>
                    <a:lumOff val="25000"/>
                  </a:prstClr>
                </a:solidFill>
              </a:rPr>
              <a:t>[</a:t>
            </a:r>
            <a:r>
              <a:rPr lang="en-US" sz="1800" b="1" i="1" dirty="0">
                <a:solidFill>
                  <a:prstClr val="black">
                    <a:lumMod val="75000"/>
                    <a:lumOff val="25000"/>
                  </a:prstClr>
                </a:solidFill>
              </a:rPr>
              <a:t>Rainbow Steels Ltd. And </a:t>
            </a:r>
            <a:r>
              <a:rPr lang="en-US" sz="1800" b="1" i="1" dirty="0" err="1">
                <a:solidFill>
                  <a:prstClr val="black">
                    <a:lumMod val="75000"/>
                    <a:lumOff val="25000"/>
                  </a:prstClr>
                </a:solidFill>
              </a:rPr>
              <a:t>Anr</a:t>
            </a:r>
            <a:r>
              <a:rPr lang="en-US" sz="1800" b="1" i="1" dirty="0">
                <a:solidFill>
                  <a:prstClr val="black">
                    <a:lumMod val="75000"/>
                    <a:lumOff val="25000"/>
                  </a:prstClr>
                </a:solidFill>
              </a:rPr>
              <a:t>.</a:t>
            </a:r>
            <a:r>
              <a:rPr lang="en-US" sz="1800" b="1" dirty="0">
                <a:solidFill>
                  <a:prstClr val="black">
                    <a:lumMod val="75000"/>
                    <a:lumOff val="25000"/>
                  </a:prstClr>
                </a:solidFill>
              </a:rPr>
              <a:t> v. </a:t>
            </a:r>
            <a:r>
              <a:rPr lang="en-US" sz="1800" b="1" i="1" dirty="0">
                <a:solidFill>
                  <a:prstClr val="black">
                    <a:lumMod val="75000"/>
                    <a:lumOff val="25000"/>
                  </a:prstClr>
                </a:solidFill>
              </a:rPr>
              <a:t>Commissioner Of Sales Tax, Uttar Pradesh</a:t>
            </a:r>
            <a:r>
              <a:rPr lang="en-US" sz="1800" b="1" dirty="0">
                <a:solidFill>
                  <a:prstClr val="black">
                    <a:lumMod val="75000"/>
                    <a:lumOff val="25000"/>
                  </a:prstClr>
                </a:solidFill>
              </a:rPr>
              <a:t>, AIR 1981 SC 2101]</a:t>
            </a:r>
          </a:p>
          <a:p>
            <a:pPr lvl="1" algn="just">
              <a:buFont typeface="Arial" panose="020B0604020202020204" pitchFamily="34" charset="0"/>
              <a:buChar char="•"/>
            </a:pPr>
            <a:r>
              <a:rPr lang="en-US" sz="1800" dirty="0">
                <a:solidFill>
                  <a:srgbClr val="FF0000"/>
                </a:solidFill>
              </a:rPr>
              <a:t>A:</a:t>
            </a:r>
            <a:r>
              <a:rPr lang="en-US" sz="1800" dirty="0">
                <a:solidFill>
                  <a:prstClr val="black">
                    <a:lumMod val="75000"/>
                    <a:lumOff val="25000"/>
                  </a:prstClr>
                </a:solidFill>
              </a:rPr>
              <a:t> It was held that the four adjectives- old, discarded, unserviceable, obsolete, which are susceptible to analogous meaning are clubbed together while qualifying machinery. The first adjective is more general than the other three and as such all the four would take their color from each other, the meaning of the more general adjective ‘old’ being restricted to a sense analogous to that of less general namely “discarded, unserviceable or obsolete”. The expression ‘old’ was therefore construed to refer to machinery that had become non-functional or non-usable.</a:t>
            </a:r>
            <a:endParaRPr lang="en-US" sz="2200" dirty="0"/>
          </a:p>
        </p:txBody>
      </p:sp>
    </p:spTree>
    <p:extLst>
      <p:ext uri="{BB962C8B-B14F-4D97-AF65-F5344CB8AC3E}">
        <p14:creationId xmlns:p14="http://schemas.microsoft.com/office/powerpoint/2010/main" val="199783011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30466-081B-437F-B203-A6ECDF3B7D18}"/>
              </a:ext>
            </a:extLst>
          </p:cNvPr>
          <p:cNvSpPr>
            <a:spLocks noGrp="1"/>
          </p:cNvSpPr>
          <p:nvPr>
            <p:ph type="title"/>
          </p:nvPr>
        </p:nvSpPr>
        <p:spPr/>
        <p:txBody>
          <a:bodyPr>
            <a:normAutofit fontScale="90000"/>
          </a:bodyPr>
          <a:lstStyle/>
          <a:p>
            <a:pPr algn="ctr"/>
            <a:br>
              <a:rPr lang="en-US" b="1" dirty="0"/>
            </a:br>
            <a:br>
              <a:rPr lang="en-US" b="1" dirty="0"/>
            </a:br>
            <a:br>
              <a:rPr lang="en-US" b="1" dirty="0"/>
            </a:br>
            <a:br>
              <a:rPr lang="en-US" b="1" dirty="0"/>
            </a:br>
            <a:br>
              <a:rPr lang="en-US" b="1" dirty="0"/>
            </a:br>
            <a:br>
              <a:rPr lang="en-US" b="1" dirty="0"/>
            </a:br>
            <a:br>
              <a:rPr lang="en-US" b="1" dirty="0"/>
            </a:br>
            <a:r>
              <a:rPr lang="en-US" b="1" dirty="0"/>
              <a:t>When principle of Noscitur can’t be applied?</a:t>
            </a:r>
            <a:endParaRPr lang="en-IN" dirty="0"/>
          </a:p>
        </p:txBody>
      </p:sp>
      <p:sp>
        <p:nvSpPr>
          <p:cNvPr id="3" name="Content Placeholder 2">
            <a:extLst>
              <a:ext uri="{FF2B5EF4-FFF2-40B4-BE49-F238E27FC236}">
                <a16:creationId xmlns:a16="http://schemas.microsoft.com/office/drawing/2014/main" id="{D167C4E9-A0E6-4BA6-BAC6-B18C1A7E2EA6}"/>
              </a:ext>
            </a:extLst>
          </p:cNvPr>
          <p:cNvSpPr>
            <a:spLocks noGrp="1"/>
          </p:cNvSpPr>
          <p:nvPr>
            <p:ph idx="1"/>
          </p:nvPr>
        </p:nvSpPr>
        <p:spPr>
          <a:xfrm>
            <a:off x="1097280" y="2108201"/>
            <a:ext cx="10058400" cy="4280724"/>
          </a:xfrm>
        </p:spPr>
        <p:txBody>
          <a:bodyPr>
            <a:normAutofit/>
          </a:bodyPr>
          <a:lstStyle/>
          <a:p>
            <a:pPr algn="just">
              <a:buFont typeface="Arial" panose="020B0604020202020204" pitchFamily="34" charset="0"/>
              <a:buChar char="•"/>
            </a:pPr>
            <a:r>
              <a:rPr lang="en-US" sz="2400" dirty="0"/>
              <a:t> This doctrine is merely a rule of construction and it cannot prevail in cases where it is clear that the wider words have been deliberately used in order to make the scope of defined word correspondingly wider. Where the object of the legislature in using wider words is clear and free of ambiguity, this rule cannot be pressed into service.</a:t>
            </a:r>
            <a:endParaRPr lang="en-IN" sz="2000" dirty="0"/>
          </a:p>
        </p:txBody>
      </p:sp>
    </p:spTree>
    <p:extLst>
      <p:ext uri="{BB962C8B-B14F-4D97-AF65-F5344CB8AC3E}">
        <p14:creationId xmlns:p14="http://schemas.microsoft.com/office/powerpoint/2010/main" val="71451616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9BB33-AEE8-46E2-B6F1-C4924C1609F2}"/>
              </a:ext>
            </a:extLst>
          </p:cNvPr>
          <p:cNvSpPr>
            <a:spLocks noGrp="1"/>
          </p:cNvSpPr>
          <p:nvPr>
            <p:ph type="title"/>
          </p:nvPr>
        </p:nvSpPr>
        <p:spPr/>
        <p:txBody>
          <a:bodyPr>
            <a:normAutofit/>
          </a:bodyPr>
          <a:lstStyle/>
          <a:p>
            <a:pPr algn="ctr"/>
            <a:r>
              <a:rPr lang="en-US" sz="4000" b="1" dirty="0"/>
              <a:t>Comparison between </a:t>
            </a:r>
            <a:r>
              <a:rPr lang="en-US" sz="4000" b="1" i="1" dirty="0"/>
              <a:t>Ejusdem Generis </a:t>
            </a:r>
            <a:r>
              <a:rPr lang="en-US" sz="4000" b="1" dirty="0"/>
              <a:t>and </a:t>
            </a:r>
            <a:r>
              <a:rPr lang="en-US" sz="4000" b="1" i="1" dirty="0"/>
              <a:t>Noscitur a sociis</a:t>
            </a:r>
            <a:endParaRPr lang="en-IN" sz="4000" b="1" dirty="0"/>
          </a:p>
        </p:txBody>
      </p:sp>
      <p:sp>
        <p:nvSpPr>
          <p:cNvPr id="3" name="Content Placeholder 2">
            <a:extLst>
              <a:ext uri="{FF2B5EF4-FFF2-40B4-BE49-F238E27FC236}">
                <a16:creationId xmlns:a16="http://schemas.microsoft.com/office/drawing/2014/main" id="{AE99BB3B-A1C0-4376-9C07-9A625676060B}"/>
              </a:ext>
            </a:extLst>
          </p:cNvPr>
          <p:cNvSpPr>
            <a:spLocks noGrp="1"/>
          </p:cNvSpPr>
          <p:nvPr>
            <p:ph idx="1"/>
          </p:nvPr>
        </p:nvSpPr>
        <p:spPr/>
        <p:txBody>
          <a:bodyPr>
            <a:normAutofit/>
          </a:bodyPr>
          <a:lstStyle/>
          <a:p>
            <a:pPr algn="just">
              <a:buFont typeface="Arial" panose="020B0604020202020204" pitchFamily="34" charset="0"/>
              <a:buChar char="•"/>
            </a:pPr>
            <a:r>
              <a:rPr lang="en-US" sz="2000" dirty="0"/>
              <a:t> Ejusdem generis and noscitur a sociis have their origin as common law canons of construction, used to assist in the interpretation of statutes. There is a degree of overlap in both canons: </a:t>
            </a:r>
            <a:r>
              <a:rPr lang="en-US" sz="2000" i="1" dirty="0"/>
              <a:t>ejusdem generis</a:t>
            </a:r>
            <a:r>
              <a:rPr lang="en-US" sz="2000" dirty="0"/>
              <a:t> can be seen as a specific application of the more general canon of </a:t>
            </a:r>
            <a:r>
              <a:rPr lang="en-US" sz="2000" i="1" dirty="0"/>
              <a:t>noscitur a sociis</a:t>
            </a:r>
            <a:r>
              <a:rPr lang="en-US" sz="2000" dirty="0"/>
              <a:t>. </a:t>
            </a:r>
          </a:p>
          <a:p>
            <a:pPr algn="just">
              <a:buFont typeface="Arial" panose="020B0604020202020204" pitchFamily="34" charset="0"/>
              <a:buChar char="•"/>
            </a:pPr>
            <a:r>
              <a:rPr lang="en-US" sz="2000" dirty="0"/>
              <a:t>Although theoretically separate, these two Latin maxims essentially make the same point: </a:t>
            </a:r>
            <a:r>
              <a:rPr lang="en-US" sz="2000" b="1" dirty="0"/>
              <a:t>‘</a:t>
            </a:r>
            <a:r>
              <a:rPr lang="en-US" sz="2000" b="1" u="sng" dirty="0"/>
              <a:t>the meaning of an ambiguous word or phrase within a statute is to be inferred from the context in which it appears</a:t>
            </a:r>
            <a:r>
              <a:rPr lang="en-US" sz="2000" b="1" dirty="0"/>
              <a:t>’.</a:t>
            </a:r>
          </a:p>
          <a:p>
            <a:pPr algn="just">
              <a:buFont typeface="Arial" panose="020B0604020202020204" pitchFamily="34" charset="0"/>
              <a:buChar char="•"/>
            </a:pPr>
            <a:r>
              <a:rPr lang="en-US" sz="2000" b="1" dirty="0"/>
              <a:t> </a:t>
            </a:r>
            <a:r>
              <a:rPr lang="en-US" sz="2000" dirty="0"/>
              <a:t>Noscitur is a rule wider than Ejusdem Generis, latter rule is only an application of the former rule.</a:t>
            </a:r>
            <a:endParaRPr lang="en-IN" sz="2000" dirty="0"/>
          </a:p>
        </p:txBody>
      </p:sp>
    </p:spTree>
    <p:extLst>
      <p:ext uri="{BB962C8B-B14F-4D97-AF65-F5344CB8AC3E}">
        <p14:creationId xmlns:p14="http://schemas.microsoft.com/office/powerpoint/2010/main" val="416919914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F5C0D9-BF02-4E41-9F43-9783B71C306F}"/>
              </a:ext>
            </a:extLst>
          </p:cNvPr>
          <p:cNvSpPr>
            <a:spLocks noGrp="1"/>
          </p:cNvSpPr>
          <p:nvPr>
            <p:ph type="title"/>
          </p:nvPr>
        </p:nvSpPr>
        <p:spPr>
          <a:xfrm>
            <a:off x="1097279" y="4799361"/>
            <a:ext cx="10113645" cy="1915763"/>
          </a:xfrm>
        </p:spPr>
        <p:txBody>
          <a:bodyPr/>
          <a:lstStyle/>
          <a:p>
            <a:pPr algn="ctr"/>
            <a:r>
              <a:rPr lang="en-US" sz="2400" dirty="0"/>
              <a:t>Principles of ejusdem generis and noscitur a sociis arise from linguistic implication by which words having literally a wide meaning (when taken in isolation) are treated as reduced in scope by the verbal context. </a:t>
            </a:r>
            <a:br>
              <a:rPr lang="en-US" sz="2400" dirty="0"/>
            </a:br>
            <a:br>
              <a:rPr lang="en-US" sz="2400" dirty="0"/>
            </a:br>
            <a:r>
              <a:rPr lang="en-US" sz="1600" dirty="0"/>
              <a:t>[Image Source: </a:t>
            </a:r>
            <a:r>
              <a:rPr lang="en-IN" sz="1600" dirty="0"/>
              <a:t>https://slideplayer.com/slide/16232025/]</a:t>
            </a:r>
            <a:endParaRPr lang="en-IN" sz="2400" dirty="0"/>
          </a:p>
        </p:txBody>
      </p:sp>
      <p:pic>
        <p:nvPicPr>
          <p:cNvPr id="1032" name="Picture 8" descr="Linguistic Canons of Construction: An Overview - ppt download">
            <a:extLst>
              <a:ext uri="{FF2B5EF4-FFF2-40B4-BE49-F238E27FC236}">
                <a16:creationId xmlns:a16="http://schemas.microsoft.com/office/drawing/2014/main" id="{7F195998-84D7-4152-8676-D5974D3D0672}"/>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4803" b="4803"/>
          <a:stretch>
            <a:fillRect/>
          </a:stretch>
        </p:blipFill>
        <p:spPr bwMode="auto">
          <a:xfrm>
            <a:off x="2719387" y="0"/>
            <a:ext cx="6753225" cy="4578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944472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25347-A9BC-4241-9098-7A073C91219F}"/>
              </a:ext>
            </a:extLst>
          </p:cNvPr>
          <p:cNvSpPr>
            <a:spLocks noGrp="1"/>
          </p:cNvSpPr>
          <p:nvPr>
            <p:ph type="title"/>
          </p:nvPr>
        </p:nvSpPr>
        <p:spPr>
          <a:xfrm>
            <a:off x="643464" y="504825"/>
            <a:ext cx="3517567" cy="1514476"/>
          </a:xfrm>
        </p:spPr>
        <p:txBody>
          <a:bodyPr>
            <a:normAutofit/>
          </a:bodyPr>
          <a:lstStyle/>
          <a:p>
            <a:pPr algn="ctr"/>
            <a:r>
              <a:rPr lang="en-US" sz="4800" b="1" dirty="0"/>
              <a:t>EJUSDEM GENERIS</a:t>
            </a:r>
            <a:endParaRPr lang="en-IN" sz="4000" b="1" dirty="0"/>
          </a:p>
        </p:txBody>
      </p:sp>
      <p:sp>
        <p:nvSpPr>
          <p:cNvPr id="3" name="Content Placeholder 2">
            <a:extLst>
              <a:ext uri="{FF2B5EF4-FFF2-40B4-BE49-F238E27FC236}">
                <a16:creationId xmlns:a16="http://schemas.microsoft.com/office/drawing/2014/main" id="{A69F32CB-2C13-4CDC-9D7A-DFEC478B5C5A}"/>
              </a:ext>
            </a:extLst>
          </p:cNvPr>
          <p:cNvSpPr>
            <a:spLocks noGrp="1"/>
          </p:cNvSpPr>
          <p:nvPr>
            <p:ph idx="1"/>
          </p:nvPr>
        </p:nvSpPr>
        <p:spPr/>
        <p:txBody>
          <a:bodyPr/>
          <a:lstStyle/>
          <a:p>
            <a:r>
              <a:rPr lang="en-US" sz="2800" b="1" u="sng" dirty="0"/>
              <a:t>Outline followed</a:t>
            </a:r>
            <a:r>
              <a:rPr lang="en-US" sz="2800" b="1" dirty="0"/>
              <a:t>:</a:t>
            </a:r>
            <a:endParaRPr lang="en-US" b="1" dirty="0"/>
          </a:p>
          <a:p>
            <a:endParaRPr lang="en-IN" dirty="0"/>
          </a:p>
        </p:txBody>
      </p:sp>
      <p:sp>
        <p:nvSpPr>
          <p:cNvPr id="5" name="Text Placeholder 4">
            <a:extLst>
              <a:ext uri="{FF2B5EF4-FFF2-40B4-BE49-F238E27FC236}">
                <a16:creationId xmlns:a16="http://schemas.microsoft.com/office/drawing/2014/main" id="{0B2C8648-6587-4E8D-84DB-5FC6C506BC35}"/>
              </a:ext>
            </a:extLst>
          </p:cNvPr>
          <p:cNvSpPr>
            <a:spLocks noGrp="1"/>
          </p:cNvSpPr>
          <p:nvPr>
            <p:ph type="body" sz="half" idx="2"/>
          </p:nvPr>
        </p:nvSpPr>
        <p:spPr>
          <a:xfrm>
            <a:off x="643465" y="2495550"/>
            <a:ext cx="3517567" cy="4015699"/>
          </a:xfrm>
        </p:spPr>
        <p:txBody>
          <a:bodyPr>
            <a:normAutofit fontScale="92500"/>
          </a:bodyPr>
          <a:lstStyle/>
          <a:p>
            <a:r>
              <a:rPr lang="en-US" sz="2400" dirty="0"/>
              <a:t>This Latin expression is literally translated as </a:t>
            </a:r>
            <a:r>
              <a:rPr lang="en-US" sz="2400" b="1" u="sng" dirty="0"/>
              <a:t>‘of the same kind’</a:t>
            </a:r>
            <a:r>
              <a:rPr lang="en-US" sz="2400" dirty="0"/>
              <a:t>.</a:t>
            </a:r>
          </a:p>
          <a:p>
            <a:endParaRPr lang="en-IN" sz="2400" dirty="0"/>
          </a:p>
          <a:p>
            <a:r>
              <a:rPr lang="en-IN" sz="2400" dirty="0"/>
              <a:t>It dictates that ambiguous phrases or clauses will derive their meanings from the specific context in which they appear.</a:t>
            </a:r>
          </a:p>
        </p:txBody>
      </p:sp>
      <p:graphicFrame>
        <p:nvGraphicFramePr>
          <p:cNvPr id="6" name="Diagram 5">
            <a:extLst>
              <a:ext uri="{FF2B5EF4-FFF2-40B4-BE49-F238E27FC236}">
                <a16:creationId xmlns:a16="http://schemas.microsoft.com/office/drawing/2014/main" id="{3441A085-77CE-41C8-B323-D007BB62E700}"/>
              </a:ext>
            </a:extLst>
          </p:cNvPr>
          <p:cNvGraphicFramePr/>
          <p:nvPr>
            <p:extLst>
              <p:ext uri="{D42A27DB-BD31-4B8C-83A1-F6EECF244321}">
                <p14:modId xmlns:p14="http://schemas.microsoft.com/office/powerpoint/2010/main" val="1982898451"/>
              </p:ext>
            </p:extLst>
          </p:nvPr>
        </p:nvGraphicFramePr>
        <p:xfrm>
          <a:off x="4924425" y="1092582"/>
          <a:ext cx="714197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3464282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graphicEl>
                                              <a:dgm id="{5CCA076D-7E52-406D-A3C2-86D9C22D33EC}"/>
                                            </p:graphicEl>
                                          </p:spTgt>
                                        </p:tgtEl>
                                        <p:attrNameLst>
                                          <p:attrName>style.visibility</p:attrName>
                                        </p:attrNameLst>
                                      </p:cBhvr>
                                      <p:to>
                                        <p:strVal val="visible"/>
                                      </p:to>
                                    </p:set>
                                    <p:anim calcmode="lin" valueType="num">
                                      <p:cBhvr>
                                        <p:cTn id="7" dur="1000" fill="hold"/>
                                        <p:tgtEl>
                                          <p:spTgt spid="6">
                                            <p:graphicEl>
                                              <a:dgm id="{5CCA076D-7E52-406D-A3C2-86D9C22D33EC}"/>
                                            </p:graphicEl>
                                          </p:spTgt>
                                        </p:tgtEl>
                                        <p:attrNameLst>
                                          <p:attrName>ppt_w</p:attrName>
                                        </p:attrNameLst>
                                      </p:cBhvr>
                                      <p:tavLst>
                                        <p:tav tm="0">
                                          <p:val>
                                            <p:fltVal val="0"/>
                                          </p:val>
                                        </p:tav>
                                        <p:tav tm="100000">
                                          <p:val>
                                            <p:strVal val="#ppt_w"/>
                                          </p:val>
                                        </p:tav>
                                      </p:tavLst>
                                    </p:anim>
                                    <p:anim calcmode="lin" valueType="num">
                                      <p:cBhvr>
                                        <p:cTn id="8" dur="1000" fill="hold"/>
                                        <p:tgtEl>
                                          <p:spTgt spid="6">
                                            <p:graphicEl>
                                              <a:dgm id="{5CCA076D-7E52-406D-A3C2-86D9C22D33EC}"/>
                                            </p:graphicEl>
                                          </p:spTgt>
                                        </p:tgtEl>
                                        <p:attrNameLst>
                                          <p:attrName>ppt_h</p:attrName>
                                        </p:attrNameLst>
                                      </p:cBhvr>
                                      <p:tavLst>
                                        <p:tav tm="0">
                                          <p:val>
                                            <p:fltVal val="0"/>
                                          </p:val>
                                        </p:tav>
                                        <p:tav tm="100000">
                                          <p:val>
                                            <p:strVal val="#ppt_h"/>
                                          </p:val>
                                        </p:tav>
                                      </p:tavLst>
                                    </p:anim>
                                    <p:anim calcmode="lin" valueType="num">
                                      <p:cBhvr>
                                        <p:cTn id="9" dur="1000" fill="hold"/>
                                        <p:tgtEl>
                                          <p:spTgt spid="6">
                                            <p:graphicEl>
                                              <a:dgm id="{5CCA076D-7E52-406D-A3C2-86D9C22D33EC}"/>
                                            </p:graphicEl>
                                          </p:spTgt>
                                        </p:tgtEl>
                                        <p:attrNameLst>
                                          <p:attrName>style.rotation</p:attrName>
                                        </p:attrNameLst>
                                      </p:cBhvr>
                                      <p:tavLst>
                                        <p:tav tm="0">
                                          <p:val>
                                            <p:fltVal val="90"/>
                                          </p:val>
                                        </p:tav>
                                        <p:tav tm="100000">
                                          <p:val>
                                            <p:fltVal val="0"/>
                                          </p:val>
                                        </p:tav>
                                      </p:tavLst>
                                    </p:anim>
                                    <p:animEffect transition="in" filter="fade">
                                      <p:cBhvr>
                                        <p:cTn id="10" dur="1000"/>
                                        <p:tgtEl>
                                          <p:spTgt spid="6">
                                            <p:graphicEl>
                                              <a:dgm id="{5CCA076D-7E52-406D-A3C2-86D9C22D33EC}"/>
                                            </p:graphic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6">
                                            <p:graphicEl>
                                              <a:dgm id="{0D030B1B-A208-4F3F-AC75-42BB8F13BA11}"/>
                                            </p:graphicEl>
                                          </p:spTgt>
                                        </p:tgtEl>
                                        <p:attrNameLst>
                                          <p:attrName>style.visibility</p:attrName>
                                        </p:attrNameLst>
                                      </p:cBhvr>
                                      <p:to>
                                        <p:strVal val="visible"/>
                                      </p:to>
                                    </p:set>
                                    <p:anim calcmode="lin" valueType="num">
                                      <p:cBhvr>
                                        <p:cTn id="13" dur="1000" fill="hold"/>
                                        <p:tgtEl>
                                          <p:spTgt spid="6">
                                            <p:graphicEl>
                                              <a:dgm id="{0D030B1B-A208-4F3F-AC75-42BB8F13BA11}"/>
                                            </p:graphicEl>
                                          </p:spTgt>
                                        </p:tgtEl>
                                        <p:attrNameLst>
                                          <p:attrName>ppt_w</p:attrName>
                                        </p:attrNameLst>
                                      </p:cBhvr>
                                      <p:tavLst>
                                        <p:tav tm="0">
                                          <p:val>
                                            <p:fltVal val="0"/>
                                          </p:val>
                                        </p:tav>
                                        <p:tav tm="100000">
                                          <p:val>
                                            <p:strVal val="#ppt_w"/>
                                          </p:val>
                                        </p:tav>
                                      </p:tavLst>
                                    </p:anim>
                                    <p:anim calcmode="lin" valueType="num">
                                      <p:cBhvr>
                                        <p:cTn id="14" dur="1000" fill="hold"/>
                                        <p:tgtEl>
                                          <p:spTgt spid="6">
                                            <p:graphicEl>
                                              <a:dgm id="{0D030B1B-A208-4F3F-AC75-42BB8F13BA11}"/>
                                            </p:graphicEl>
                                          </p:spTgt>
                                        </p:tgtEl>
                                        <p:attrNameLst>
                                          <p:attrName>ppt_h</p:attrName>
                                        </p:attrNameLst>
                                      </p:cBhvr>
                                      <p:tavLst>
                                        <p:tav tm="0">
                                          <p:val>
                                            <p:fltVal val="0"/>
                                          </p:val>
                                        </p:tav>
                                        <p:tav tm="100000">
                                          <p:val>
                                            <p:strVal val="#ppt_h"/>
                                          </p:val>
                                        </p:tav>
                                      </p:tavLst>
                                    </p:anim>
                                    <p:anim calcmode="lin" valueType="num">
                                      <p:cBhvr>
                                        <p:cTn id="15" dur="1000" fill="hold"/>
                                        <p:tgtEl>
                                          <p:spTgt spid="6">
                                            <p:graphicEl>
                                              <a:dgm id="{0D030B1B-A208-4F3F-AC75-42BB8F13BA11}"/>
                                            </p:graphicEl>
                                          </p:spTgt>
                                        </p:tgtEl>
                                        <p:attrNameLst>
                                          <p:attrName>style.rotation</p:attrName>
                                        </p:attrNameLst>
                                      </p:cBhvr>
                                      <p:tavLst>
                                        <p:tav tm="0">
                                          <p:val>
                                            <p:fltVal val="90"/>
                                          </p:val>
                                        </p:tav>
                                        <p:tav tm="100000">
                                          <p:val>
                                            <p:fltVal val="0"/>
                                          </p:val>
                                        </p:tav>
                                      </p:tavLst>
                                    </p:anim>
                                    <p:animEffect transition="in" filter="fade">
                                      <p:cBhvr>
                                        <p:cTn id="16" dur="1000"/>
                                        <p:tgtEl>
                                          <p:spTgt spid="6">
                                            <p:graphicEl>
                                              <a:dgm id="{0D030B1B-A208-4F3F-AC75-42BB8F13BA11}"/>
                                            </p:graphicEl>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6">
                                            <p:graphicEl>
                                              <a:dgm id="{E5D9C86C-3A6B-487C-9B91-D797E66F809C}"/>
                                            </p:graphicEl>
                                          </p:spTgt>
                                        </p:tgtEl>
                                        <p:attrNameLst>
                                          <p:attrName>style.visibility</p:attrName>
                                        </p:attrNameLst>
                                      </p:cBhvr>
                                      <p:to>
                                        <p:strVal val="visible"/>
                                      </p:to>
                                    </p:set>
                                    <p:anim calcmode="lin" valueType="num">
                                      <p:cBhvr>
                                        <p:cTn id="19" dur="1000" fill="hold"/>
                                        <p:tgtEl>
                                          <p:spTgt spid="6">
                                            <p:graphicEl>
                                              <a:dgm id="{E5D9C86C-3A6B-487C-9B91-D797E66F809C}"/>
                                            </p:graphicEl>
                                          </p:spTgt>
                                        </p:tgtEl>
                                        <p:attrNameLst>
                                          <p:attrName>ppt_w</p:attrName>
                                        </p:attrNameLst>
                                      </p:cBhvr>
                                      <p:tavLst>
                                        <p:tav tm="0">
                                          <p:val>
                                            <p:fltVal val="0"/>
                                          </p:val>
                                        </p:tav>
                                        <p:tav tm="100000">
                                          <p:val>
                                            <p:strVal val="#ppt_w"/>
                                          </p:val>
                                        </p:tav>
                                      </p:tavLst>
                                    </p:anim>
                                    <p:anim calcmode="lin" valueType="num">
                                      <p:cBhvr>
                                        <p:cTn id="20" dur="1000" fill="hold"/>
                                        <p:tgtEl>
                                          <p:spTgt spid="6">
                                            <p:graphicEl>
                                              <a:dgm id="{E5D9C86C-3A6B-487C-9B91-D797E66F809C}"/>
                                            </p:graphicEl>
                                          </p:spTgt>
                                        </p:tgtEl>
                                        <p:attrNameLst>
                                          <p:attrName>ppt_h</p:attrName>
                                        </p:attrNameLst>
                                      </p:cBhvr>
                                      <p:tavLst>
                                        <p:tav tm="0">
                                          <p:val>
                                            <p:fltVal val="0"/>
                                          </p:val>
                                        </p:tav>
                                        <p:tav tm="100000">
                                          <p:val>
                                            <p:strVal val="#ppt_h"/>
                                          </p:val>
                                        </p:tav>
                                      </p:tavLst>
                                    </p:anim>
                                    <p:anim calcmode="lin" valueType="num">
                                      <p:cBhvr>
                                        <p:cTn id="21" dur="1000" fill="hold"/>
                                        <p:tgtEl>
                                          <p:spTgt spid="6">
                                            <p:graphicEl>
                                              <a:dgm id="{E5D9C86C-3A6B-487C-9B91-D797E66F809C}"/>
                                            </p:graphicEl>
                                          </p:spTgt>
                                        </p:tgtEl>
                                        <p:attrNameLst>
                                          <p:attrName>style.rotation</p:attrName>
                                        </p:attrNameLst>
                                      </p:cBhvr>
                                      <p:tavLst>
                                        <p:tav tm="0">
                                          <p:val>
                                            <p:fltVal val="90"/>
                                          </p:val>
                                        </p:tav>
                                        <p:tav tm="100000">
                                          <p:val>
                                            <p:fltVal val="0"/>
                                          </p:val>
                                        </p:tav>
                                      </p:tavLst>
                                    </p:anim>
                                    <p:animEffect transition="in" filter="fade">
                                      <p:cBhvr>
                                        <p:cTn id="22" dur="1000"/>
                                        <p:tgtEl>
                                          <p:spTgt spid="6">
                                            <p:graphicEl>
                                              <a:dgm id="{E5D9C86C-3A6B-487C-9B91-D797E66F809C}"/>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6">
                                            <p:graphicEl>
                                              <a:dgm id="{E122D68C-5F9D-42CC-A3B3-A8D56B62B42D}"/>
                                            </p:graphicEl>
                                          </p:spTgt>
                                        </p:tgtEl>
                                        <p:attrNameLst>
                                          <p:attrName>style.visibility</p:attrName>
                                        </p:attrNameLst>
                                      </p:cBhvr>
                                      <p:to>
                                        <p:strVal val="visible"/>
                                      </p:to>
                                    </p:set>
                                    <p:anim calcmode="lin" valueType="num">
                                      <p:cBhvr>
                                        <p:cTn id="27" dur="1000" fill="hold"/>
                                        <p:tgtEl>
                                          <p:spTgt spid="6">
                                            <p:graphicEl>
                                              <a:dgm id="{E122D68C-5F9D-42CC-A3B3-A8D56B62B42D}"/>
                                            </p:graphicEl>
                                          </p:spTgt>
                                        </p:tgtEl>
                                        <p:attrNameLst>
                                          <p:attrName>ppt_w</p:attrName>
                                        </p:attrNameLst>
                                      </p:cBhvr>
                                      <p:tavLst>
                                        <p:tav tm="0">
                                          <p:val>
                                            <p:fltVal val="0"/>
                                          </p:val>
                                        </p:tav>
                                        <p:tav tm="100000">
                                          <p:val>
                                            <p:strVal val="#ppt_w"/>
                                          </p:val>
                                        </p:tav>
                                      </p:tavLst>
                                    </p:anim>
                                    <p:anim calcmode="lin" valueType="num">
                                      <p:cBhvr>
                                        <p:cTn id="28" dur="1000" fill="hold"/>
                                        <p:tgtEl>
                                          <p:spTgt spid="6">
                                            <p:graphicEl>
                                              <a:dgm id="{E122D68C-5F9D-42CC-A3B3-A8D56B62B42D}"/>
                                            </p:graphicEl>
                                          </p:spTgt>
                                        </p:tgtEl>
                                        <p:attrNameLst>
                                          <p:attrName>ppt_h</p:attrName>
                                        </p:attrNameLst>
                                      </p:cBhvr>
                                      <p:tavLst>
                                        <p:tav tm="0">
                                          <p:val>
                                            <p:fltVal val="0"/>
                                          </p:val>
                                        </p:tav>
                                        <p:tav tm="100000">
                                          <p:val>
                                            <p:strVal val="#ppt_h"/>
                                          </p:val>
                                        </p:tav>
                                      </p:tavLst>
                                    </p:anim>
                                    <p:anim calcmode="lin" valueType="num">
                                      <p:cBhvr>
                                        <p:cTn id="29" dur="1000" fill="hold"/>
                                        <p:tgtEl>
                                          <p:spTgt spid="6">
                                            <p:graphicEl>
                                              <a:dgm id="{E122D68C-5F9D-42CC-A3B3-A8D56B62B42D}"/>
                                            </p:graphicEl>
                                          </p:spTgt>
                                        </p:tgtEl>
                                        <p:attrNameLst>
                                          <p:attrName>style.rotation</p:attrName>
                                        </p:attrNameLst>
                                      </p:cBhvr>
                                      <p:tavLst>
                                        <p:tav tm="0">
                                          <p:val>
                                            <p:fltVal val="90"/>
                                          </p:val>
                                        </p:tav>
                                        <p:tav tm="100000">
                                          <p:val>
                                            <p:fltVal val="0"/>
                                          </p:val>
                                        </p:tav>
                                      </p:tavLst>
                                    </p:anim>
                                    <p:animEffect transition="in" filter="fade">
                                      <p:cBhvr>
                                        <p:cTn id="30" dur="1000"/>
                                        <p:tgtEl>
                                          <p:spTgt spid="6">
                                            <p:graphicEl>
                                              <a:dgm id="{E122D68C-5F9D-42CC-A3B3-A8D56B62B42D}"/>
                                            </p:graphicEl>
                                          </p:spTgt>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6">
                                            <p:graphicEl>
                                              <a:dgm id="{85B3171B-4994-431C-9FD5-9FB2569C59BC}"/>
                                            </p:graphicEl>
                                          </p:spTgt>
                                        </p:tgtEl>
                                        <p:attrNameLst>
                                          <p:attrName>style.visibility</p:attrName>
                                        </p:attrNameLst>
                                      </p:cBhvr>
                                      <p:to>
                                        <p:strVal val="visible"/>
                                      </p:to>
                                    </p:set>
                                    <p:anim calcmode="lin" valueType="num">
                                      <p:cBhvr>
                                        <p:cTn id="33" dur="1000" fill="hold"/>
                                        <p:tgtEl>
                                          <p:spTgt spid="6">
                                            <p:graphicEl>
                                              <a:dgm id="{85B3171B-4994-431C-9FD5-9FB2569C59BC}"/>
                                            </p:graphicEl>
                                          </p:spTgt>
                                        </p:tgtEl>
                                        <p:attrNameLst>
                                          <p:attrName>ppt_w</p:attrName>
                                        </p:attrNameLst>
                                      </p:cBhvr>
                                      <p:tavLst>
                                        <p:tav tm="0">
                                          <p:val>
                                            <p:fltVal val="0"/>
                                          </p:val>
                                        </p:tav>
                                        <p:tav tm="100000">
                                          <p:val>
                                            <p:strVal val="#ppt_w"/>
                                          </p:val>
                                        </p:tav>
                                      </p:tavLst>
                                    </p:anim>
                                    <p:anim calcmode="lin" valueType="num">
                                      <p:cBhvr>
                                        <p:cTn id="34" dur="1000" fill="hold"/>
                                        <p:tgtEl>
                                          <p:spTgt spid="6">
                                            <p:graphicEl>
                                              <a:dgm id="{85B3171B-4994-431C-9FD5-9FB2569C59BC}"/>
                                            </p:graphicEl>
                                          </p:spTgt>
                                        </p:tgtEl>
                                        <p:attrNameLst>
                                          <p:attrName>ppt_h</p:attrName>
                                        </p:attrNameLst>
                                      </p:cBhvr>
                                      <p:tavLst>
                                        <p:tav tm="0">
                                          <p:val>
                                            <p:fltVal val="0"/>
                                          </p:val>
                                        </p:tav>
                                        <p:tav tm="100000">
                                          <p:val>
                                            <p:strVal val="#ppt_h"/>
                                          </p:val>
                                        </p:tav>
                                      </p:tavLst>
                                    </p:anim>
                                    <p:anim calcmode="lin" valueType="num">
                                      <p:cBhvr>
                                        <p:cTn id="35" dur="1000" fill="hold"/>
                                        <p:tgtEl>
                                          <p:spTgt spid="6">
                                            <p:graphicEl>
                                              <a:dgm id="{85B3171B-4994-431C-9FD5-9FB2569C59BC}"/>
                                            </p:graphicEl>
                                          </p:spTgt>
                                        </p:tgtEl>
                                        <p:attrNameLst>
                                          <p:attrName>style.rotation</p:attrName>
                                        </p:attrNameLst>
                                      </p:cBhvr>
                                      <p:tavLst>
                                        <p:tav tm="0">
                                          <p:val>
                                            <p:fltVal val="90"/>
                                          </p:val>
                                        </p:tav>
                                        <p:tav tm="100000">
                                          <p:val>
                                            <p:fltVal val="0"/>
                                          </p:val>
                                        </p:tav>
                                      </p:tavLst>
                                    </p:anim>
                                    <p:animEffect transition="in" filter="fade">
                                      <p:cBhvr>
                                        <p:cTn id="36" dur="1000"/>
                                        <p:tgtEl>
                                          <p:spTgt spid="6">
                                            <p:graphicEl>
                                              <a:dgm id="{85B3171B-4994-431C-9FD5-9FB2569C59BC}"/>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6">
                                            <p:graphicEl>
                                              <a:dgm id="{9F4732B2-9E45-4FCD-9132-50CDD13A90FB}"/>
                                            </p:graphicEl>
                                          </p:spTgt>
                                        </p:tgtEl>
                                        <p:attrNameLst>
                                          <p:attrName>style.visibility</p:attrName>
                                        </p:attrNameLst>
                                      </p:cBhvr>
                                      <p:to>
                                        <p:strVal val="visible"/>
                                      </p:to>
                                    </p:set>
                                    <p:anim calcmode="lin" valueType="num">
                                      <p:cBhvr>
                                        <p:cTn id="41" dur="1000" fill="hold"/>
                                        <p:tgtEl>
                                          <p:spTgt spid="6">
                                            <p:graphicEl>
                                              <a:dgm id="{9F4732B2-9E45-4FCD-9132-50CDD13A90FB}"/>
                                            </p:graphicEl>
                                          </p:spTgt>
                                        </p:tgtEl>
                                        <p:attrNameLst>
                                          <p:attrName>ppt_w</p:attrName>
                                        </p:attrNameLst>
                                      </p:cBhvr>
                                      <p:tavLst>
                                        <p:tav tm="0">
                                          <p:val>
                                            <p:fltVal val="0"/>
                                          </p:val>
                                        </p:tav>
                                        <p:tav tm="100000">
                                          <p:val>
                                            <p:strVal val="#ppt_w"/>
                                          </p:val>
                                        </p:tav>
                                      </p:tavLst>
                                    </p:anim>
                                    <p:anim calcmode="lin" valueType="num">
                                      <p:cBhvr>
                                        <p:cTn id="42" dur="1000" fill="hold"/>
                                        <p:tgtEl>
                                          <p:spTgt spid="6">
                                            <p:graphicEl>
                                              <a:dgm id="{9F4732B2-9E45-4FCD-9132-50CDD13A90FB}"/>
                                            </p:graphicEl>
                                          </p:spTgt>
                                        </p:tgtEl>
                                        <p:attrNameLst>
                                          <p:attrName>ppt_h</p:attrName>
                                        </p:attrNameLst>
                                      </p:cBhvr>
                                      <p:tavLst>
                                        <p:tav tm="0">
                                          <p:val>
                                            <p:fltVal val="0"/>
                                          </p:val>
                                        </p:tav>
                                        <p:tav tm="100000">
                                          <p:val>
                                            <p:strVal val="#ppt_h"/>
                                          </p:val>
                                        </p:tav>
                                      </p:tavLst>
                                    </p:anim>
                                    <p:anim calcmode="lin" valueType="num">
                                      <p:cBhvr>
                                        <p:cTn id="43" dur="1000" fill="hold"/>
                                        <p:tgtEl>
                                          <p:spTgt spid="6">
                                            <p:graphicEl>
                                              <a:dgm id="{9F4732B2-9E45-4FCD-9132-50CDD13A90FB}"/>
                                            </p:graphicEl>
                                          </p:spTgt>
                                        </p:tgtEl>
                                        <p:attrNameLst>
                                          <p:attrName>style.rotation</p:attrName>
                                        </p:attrNameLst>
                                      </p:cBhvr>
                                      <p:tavLst>
                                        <p:tav tm="0">
                                          <p:val>
                                            <p:fltVal val="90"/>
                                          </p:val>
                                        </p:tav>
                                        <p:tav tm="100000">
                                          <p:val>
                                            <p:fltVal val="0"/>
                                          </p:val>
                                        </p:tav>
                                      </p:tavLst>
                                    </p:anim>
                                    <p:animEffect transition="in" filter="fade">
                                      <p:cBhvr>
                                        <p:cTn id="44" dur="1000"/>
                                        <p:tgtEl>
                                          <p:spTgt spid="6">
                                            <p:graphicEl>
                                              <a:dgm id="{9F4732B2-9E45-4FCD-9132-50CDD13A90FB}"/>
                                            </p:graphicEl>
                                          </p:spTgt>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
                                            <p:graphicEl>
                                              <a:dgm id="{3DBD5B7E-EDD5-4679-A360-D0BCA2D9BFD9}"/>
                                            </p:graphicEl>
                                          </p:spTgt>
                                        </p:tgtEl>
                                        <p:attrNameLst>
                                          <p:attrName>style.visibility</p:attrName>
                                        </p:attrNameLst>
                                      </p:cBhvr>
                                      <p:to>
                                        <p:strVal val="visible"/>
                                      </p:to>
                                    </p:set>
                                    <p:anim calcmode="lin" valueType="num">
                                      <p:cBhvr>
                                        <p:cTn id="47" dur="1000" fill="hold"/>
                                        <p:tgtEl>
                                          <p:spTgt spid="6">
                                            <p:graphicEl>
                                              <a:dgm id="{3DBD5B7E-EDD5-4679-A360-D0BCA2D9BFD9}"/>
                                            </p:graphicEl>
                                          </p:spTgt>
                                        </p:tgtEl>
                                        <p:attrNameLst>
                                          <p:attrName>ppt_w</p:attrName>
                                        </p:attrNameLst>
                                      </p:cBhvr>
                                      <p:tavLst>
                                        <p:tav tm="0">
                                          <p:val>
                                            <p:fltVal val="0"/>
                                          </p:val>
                                        </p:tav>
                                        <p:tav tm="100000">
                                          <p:val>
                                            <p:strVal val="#ppt_w"/>
                                          </p:val>
                                        </p:tav>
                                      </p:tavLst>
                                    </p:anim>
                                    <p:anim calcmode="lin" valueType="num">
                                      <p:cBhvr>
                                        <p:cTn id="48" dur="1000" fill="hold"/>
                                        <p:tgtEl>
                                          <p:spTgt spid="6">
                                            <p:graphicEl>
                                              <a:dgm id="{3DBD5B7E-EDD5-4679-A360-D0BCA2D9BFD9}"/>
                                            </p:graphicEl>
                                          </p:spTgt>
                                        </p:tgtEl>
                                        <p:attrNameLst>
                                          <p:attrName>ppt_h</p:attrName>
                                        </p:attrNameLst>
                                      </p:cBhvr>
                                      <p:tavLst>
                                        <p:tav tm="0">
                                          <p:val>
                                            <p:fltVal val="0"/>
                                          </p:val>
                                        </p:tav>
                                        <p:tav tm="100000">
                                          <p:val>
                                            <p:strVal val="#ppt_h"/>
                                          </p:val>
                                        </p:tav>
                                      </p:tavLst>
                                    </p:anim>
                                    <p:anim calcmode="lin" valueType="num">
                                      <p:cBhvr>
                                        <p:cTn id="49" dur="1000" fill="hold"/>
                                        <p:tgtEl>
                                          <p:spTgt spid="6">
                                            <p:graphicEl>
                                              <a:dgm id="{3DBD5B7E-EDD5-4679-A360-D0BCA2D9BFD9}"/>
                                            </p:graphicEl>
                                          </p:spTgt>
                                        </p:tgtEl>
                                        <p:attrNameLst>
                                          <p:attrName>style.rotation</p:attrName>
                                        </p:attrNameLst>
                                      </p:cBhvr>
                                      <p:tavLst>
                                        <p:tav tm="0">
                                          <p:val>
                                            <p:fltVal val="90"/>
                                          </p:val>
                                        </p:tav>
                                        <p:tav tm="100000">
                                          <p:val>
                                            <p:fltVal val="0"/>
                                          </p:val>
                                        </p:tav>
                                      </p:tavLst>
                                    </p:anim>
                                    <p:animEffect transition="in" filter="fade">
                                      <p:cBhvr>
                                        <p:cTn id="50" dur="1000"/>
                                        <p:tgtEl>
                                          <p:spTgt spid="6">
                                            <p:graphicEl>
                                              <a:dgm id="{3DBD5B7E-EDD5-4679-A360-D0BCA2D9BFD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57858-723C-4659-BF56-E53ED4FBA732}"/>
              </a:ext>
            </a:extLst>
          </p:cNvPr>
          <p:cNvSpPr>
            <a:spLocks noGrp="1"/>
          </p:cNvSpPr>
          <p:nvPr>
            <p:ph type="title"/>
          </p:nvPr>
        </p:nvSpPr>
        <p:spPr/>
        <p:txBody>
          <a:bodyPr>
            <a:normAutofit/>
          </a:bodyPr>
          <a:lstStyle/>
          <a:p>
            <a:pPr algn="ctr"/>
            <a:r>
              <a:rPr lang="en-US" sz="4000" b="1" dirty="0"/>
              <a:t>Definition and Description of </a:t>
            </a:r>
            <a:r>
              <a:rPr lang="en-US" sz="4000" b="1" i="1" dirty="0"/>
              <a:t>Ejusdem Generis </a:t>
            </a:r>
            <a:r>
              <a:rPr lang="en-US" sz="4000" b="1" dirty="0"/>
              <a:t>Principle</a:t>
            </a:r>
            <a:endParaRPr lang="en-IN" sz="4000" b="1" dirty="0"/>
          </a:p>
        </p:txBody>
      </p:sp>
      <p:sp>
        <p:nvSpPr>
          <p:cNvPr id="3" name="Content Placeholder 2">
            <a:extLst>
              <a:ext uri="{FF2B5EF4-FFF2-40B4-BE49-F238E27FC236}">
                <a16:creationId xmlns:a16="http://schemas.microsoft.com/office/drawing/2014/main" id="{40296F4C-290C-413D-AA17-868D20B1BE6F}"/>
              </a:ext>
            </a:extLst>
          </p:cNvPr>
          <p:cNvSpPr>
            <a:spLocks noGrp="1"/>
          </p:cNvSpPr>
          <p:nvPr>
            <p:ph idx="1"/>
          </p:nvPr>
        </p:nvSpPr>
        <p:spPr>
          <a:xfrm>
            <a:off x="1097280" y="2108201"/>
            <a:ext cx="10058400" cy="4254499"/>
          </a:xfrm>
        </p:spPr>
        <p:txBody>
          <a:bodyPr>
            <a:normAutofit lnSpcReduction="10000"/>
          </a:bodyPr>
          <a:lstStyle/>
          <a:p>
            <a:pPr algn="just">
              <a:buFont typeface="Arial" panose="020B0604020202020204" pitchFamily="34" charset="0"/>
              <a:buChar char="•"/>
            </a:pPr>
            <a:r>
              <a:rPr lang="en-US" sz="2000" dirty="0"/>
              <a:t> It’s a rule in respect to use or interpretation of general words. </a:t>
            </a:r>
          </a:p>
          <a:p>
            <a:pPr algn="just">
              <a:buFont typeface="Arial" panose="020B0604020202020204" pitchFamily="34" charset="0"/>
              <a:buChar char="•"/>
            </a:pPr>
            <a:r>
              <a:rPr lang="en-US" sz="2000" dirty="0"/>
              <a:t>This rule provides that where there are general words following an enumeration of particular or specific words, the general words must be confined to things of the same kind as those specified.</a:t>
            </a:r>
          </a:p>
          <a:p>
            <a:pPr algn="just">
              <a:buFont typeface="Arial" panose="020B0604020202020204" pitchFamily="34" charset="0"/>
              <a:buChar char="•"/>
            </a:pPr>
            <a:r>
              <a:rPr lang="en-US" sz="2000" dirty="0"/>
              <a:t> In other words, the rule says that where particular words are followed by general, the general words should not be construed in their widest sense but should be held as applying to objects, persons or things of the same nature or class as those specifically enumerated. </a:t>
            </a:r>
          </a:p>
          <a:p>
            <a:pPr algn="just">
              <a:buFont typeface="Arial" panose="020B0604020202020204" pitchFamily="34" charset="0"/>
              <a:buChar char="•"/>
            </a:pPr>
            <a:r>
              <a:rPr lang="en-US" sz="2000" dirty="0"/>
              <a:t> Halsbury stated: “…….for the </a:t>
            </a:r>
            <a:r>
              <a:rPr lang="en-US" sz="2000" i="1" dirty="0"/>
              <a:t>ejusdem generis </a:t>
            </a:r>
            <a:r>
              <a:rPr lang="en-US" sz="2000" dirty="0"/>
              <a:t>rule to apply, the specific words must constitute a category, class or genus, if they constitute such a category, class or genus, then only things which belong to that category, class or genus fall within the general words.”</a:t>
            </a:r>
          </a:p>
          <a:p>
            <a:pPr algn="just">
              <a:buFont typeface="Arial" panose="020B0604020202020204" pitchFamily="34" charset="0"/>
              <a:buChar char="•"/>
            </a:pPr>
            <a:r>
              <a:rPr lang="en-US" sz="2000" dirty="0"/>
              <a:t> Unless there is a genus or category, there is no room for the application of </a:t>
            </a:r>
            <a:r>
              <a:rPr lang="en-US" sz="2000" i="1" dirty="0"/>
              <a:t>ejusdem generis</a:t>
            </a:r>
            <a:r>
              <a:rPr lang="en-US" sz="2000" dirty="0"/>
              <a:t>.</a:t>
            </a:r>
            <a:endParaRPr lang="en-IN" sz="2000" dirty="0"/>
          </a:p>
        </p:txBody>
      </p:sp>
    </p:spTree>
    <p:extLst>
      <p:ext uri="{BB962C8B-B14F-4D97-AF65-F5344CB8AC3E}">
        <p14:creationId xmlns:p14="http://schemas.microsoft.com/office/powerpoint/2010/main" val="187941106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6231D5-A91B-4843-BDD0-6DB7AC81CCE5}"/>
              </a:ext>
            </a:extLst>
          </p:cNvPr>
          <p:cNvSpPr>
            <a:spLocks noGrp="1"/>
          </p:cNvSpPr>
          <p:nvPr>
            <p:ph idx="4294967295"/>
          </p:nvPr>
        </p:nvSpPr>
        <p:spPr>
          <a:xfrm>
            <a:off x="1066800" y="611908"/>
            <a:ext cx="10058400" cy="5788891"/>
          </a:xfrm>
        </p:spPr>
        <p:txBody>
          <a:bodyPr>
            <a:normAutofit fontScale="92500" lnSpcReduction="10000"/>
          </a:bodyPr>
          <a:lstStyle/>
          <a:p>
            <a:pPr algn="just">
              <a:buFont typeface="Arial" panose="020B0604020202020204" pitchFamily="34" charset="0"/>
              <a:buChar char="•"/>
            </a:pPr>
            <a:r>
              <a:rPr lang="en-US" sz="2400" dirty="0"/>
              <a:t> This rule teaches us that broad and comprehensive expressions in an Act, such as “and all others”, or “any others” etc. are usually to be restricted to persons or things “of the same kind” or class with those specially named in the preceding words.</a:t>
            </a:r>
          </a:p>
          <a:p>
            <a:pPr algn="just">
              <a:buFont typeface="Arial" panose="020B0604020202020204" pitchFamily="34" charset="0"/>
              <a:buChar char="•"/>
            </a:pPr>
            <a:r>
              <a:rPr lang="en-US" sz="2400" dirty="0"/>
              <a:t> </a:t>
            </a:r>
            <a:r>
              <a:rPr lang="en-US" sz="2400" b="1" dirty="0"/>
              <a:t>Pre-requisites for the application of principle of </a:t>
            </a:r>
            <a:r>
              <a:rPr lang="en-US" sz="2400" b="1" i="1" dirty="0"/>
              <a:t>ejusdem generis </a:t>
            </a:r>
            <a:r>
              <a:rPr lang="en-US" sz="2400" b="1" dirty="0"/>
              <a:t>can be stated as follows:</a:t>
            </a:r>
          </a:p>
          <a:p>
            <a:pPr lvl="1" algn="just">
              <a:buFont typeface="Courier New" panose="02070309020205020404" pitchFamily="49" charset="0"/>
              <a:buChar char="o"/>
            </a:pPr>
            <a:r>
              <a:rPr lang="en-US" sz="2400" b="1" dirty="0">
                <a:solidFill>
                  <a:srgbClr val="0070C0"/>
                </a:solidFill>
              </a:rPr>
              <a:t>The statute contains an enumeration by specific words;</a:t>
            </a:r>
          </a:p>
          <a:p>
            <a:pPr lvl="1" algn="just">
              <a:buFont typeface="Courier New" panose="02070309020205020404" pitchFamily="49" charset="0"/>
              <a:buChar char="o"/>
            </a:pPr>
            <a:r>
              <a:rPr lang="en-US" sz="2400" b="1" dirty="0">
                <a:solidFill>
                  <a:srgbClr val="0070C0"/>
                </a:solidFill>
              </a:rPr>
              <a:t>The words of enumeration constitute a class, category or genus;</a:t>
            </a:r>
          </a:p>
          <a:p>
            <a:pPr lvl="1" algn="just">
              <a:buFont typeface="Courier New" panose="02070309020205020404" pitchFamily="49" charset="0"/>
              <a:buChar char="o"/>
            </a:pPr>
            <a:r>
              <a:rPr lang="en-US" sz="2400" b="1" dirty="0">
                <a:solidFill>
                  <a:srgbClr val="0070C0"/>
                </a:solidFill>
              </a:rPr>
              <a:t>The class is not exhausted by enumeration;</a:t>
            </a:r>
          </a:p>
          <a:p>
            <a:pPr lvl="1" algn="just">
              <a:buFont typeface="Courier New" panose="02070309020205020404" pitchFamily="49" charset="0"/>
              <a:buChar char="o"/>
            </a:pPr>
            <a:r>
              <a:rPr lang="en-US" sz="2400" b="1" dirty="0">
                <a:solidFill>
                  <a:srgbClr val="0070C0"/>
                </a:solidFill>
              </a:rPr>
              <a:t>The general term or words follow the enumeration; and</a:t>
            </a:r>
          </a:p>
          <a:p>
            <a:pPr lvl="1" algn="just">
              <a:buFont typeface="Courier New" panose="02070309020205020404" pitchFamily="49" charset="0"/>
              <a:buChar char="o"/>
            </a:pPr>
            <a:r>
              <a:rPr lang="en-US" sz="2400" b="1" dirty="0">
                <a:solidFill>
                  <a:srgbClr val="0070C0"/>
                </a:solidFill>
              </a:rPr>
              <a:t>There is not clearly manifested an intent that the general term be given a broader meaning than the doctrine requires.</a:t>
            </a:r>
            <a:r>
              <a:rPr lang="en-US" sz="2000" dirty="0"/>
              <a:t>  </a:t>
            </a:r>
            <a:endParaRPr lang="en-IN" sz="2000" dirty="0"/>
          </a:p>
          <a:p>
            <a:pPr algn="just">
              <a:buFont typeface="Arial" panose="020B0604020202020204" pitchFamily="34" charset="0"/>
              <a:buChar char="•"/>
            </a:pPr>
            <a:r>
              <a:rPr lang="en-IN" sz="2400" dirty="0"/>
              <a:t> This principle should be resorted to not for the purpose of defeating the intention of the legislature but for the purpose of elucidating its words and giving effect to its intention.</a:t>
            </a:r>
          </a:p>
          <a:p>
            <a:pPr marL="0" indent="0" algn="just">
              <a:buNone/>
            </a:pPr>
            <a:endParaRPr lang="en-US" sz="2400" dirty="0"/>
          </a:p>
          <a:p>
            <a:pPr marL="201168" lvl="1" indent="0" algn="just">
              <a:buNone/>
            </a:pPr>
            <a:endParaRPr lang="en-IN" sz="2000" dirty="0"/>
          </a:p>
        </p:txBody>
      </p:sp>
    </p:spTree>
    <p:extLst>
      <p:ext uri="{BB962C8B-B14F-4D97-AF65-F5344CB8AC3E}">
        <p14:creationId xmlns:p14="http://schemas.microsoft.com/office/powerpoint/2010/main" val="283760708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6231D5-A91B-4843-BDD0-6DB7AC81CCE5}"/>
              </a:ext>
            </a:extLst>
          </p:cNvPr>
          <p:cNvSpPr>
            <a:spLocks noGrp="1"/>
          </p:cNvSpPr>
          <p:nvPr>
            <p:ph idx="4294967295"/>
          </p:nvPr>
        </p:nvSpPr>
        <p:spPr>
          <a:xfrm>
            <a:off x="1066800" y="611908"/>
            <a:ext cx="10058400" cy="5788891"/>
          </a:xfrm>
        </p:spPr>
        <p:txBody>
          <a:bodyPr>
            <a:normAutofit/>
          </a:bodyPr>
          <a:lstStyle/>
          <a:p>
            <a:pPr algn="just">
              <a:buFont typeface="Arial" panose="020B0604020202020204" pitchFamily="34" charset="0"/>
              <a:buChar char="•"/>
            </a:pPr>
            <a:r>
              <a:rPr lang="en-US" sz="2400" dirty="0"/>
              <a:t> The most cogent reasoning advanced in support of restricting the meaning of general term is that if it was intended to include everything under the general term, irrespective of its similarity to the specially named matters, then the latter would not have been thus set forth, or, there wasn’t any reason behind specially providing for an enumeration belonging to a distinct category. </a:t>
            </a:r>
          </a:p>
          <a:p>
            <a:pPr marL="201168" lvl="1" indent="0" algn="just">
              <a:buNone/>
            </a:pPr>
            <a:endParaRPr lang="en-IN" sz="2000" dirty="0"/>
          </a:p>
        </p:txBody>
      </p:sp>
    </p:spTree>
    <p:extLst>
      <p:ext uri="{BB962C8B-B14F-4D97-AF65-F5344CB8AC3E}">
        <p14:creationId xmlns:p14="http://schemas.microsoft.com/office/powerpoint/2010/main" val="347635520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9A2D2-34E6-4DA7-A848-54361E3DFCC2}"/>
              </a:ext>
            </a:extLst>
          </p:cNvPr>
          <p:cNvSpPr>
            <a:spLocks noGrp="1"/>
          </p:cNvSpPr>
          <p:nvPr>
            <p:ph type="title"/>
          </p:nvPr>
        </p:nvSpPr>
        <p:spPr>
          <a:xfrm>
            <a:off x="1097280" y="286603"/>
            <a:ext cx="10058400" cy="989747"/>
          </a:xfrm>
        </p:spPr>
        <p:txBody>
          <a:bodyPr/>
          <a:lstStyle/>
          <a:p>
            <a:pPr algn="ctr"/>
            <a:r>
              <a:rPr lang="en-US" b="1" dirty="0"/>
              <a:t>Application of the Principle</a:t>
            </a:r>
            <a:endParaRPr lang="en-IN" b="1" dirty="0"/>
          </a:p>
        </p:txBody>
      </p:sp>
      <p:sp>
        <p:nvSpPr>
          <p:cNvPr id="3" name="Content Placeholder 2">
            <a:extLst>
              <a:ext uri="{FF2B5EF4-FFF2-40B4-BE49-F238E27FC236}">
                <a16:creationId xmlns:a16="http://schemas.microsoft.com/office/drawing/2014/main" id="{3FD0ACBD-C2EA-4032-B6C3-9785D1348E7A}"/>
              </a:ext>
            </a:extLst>
          </p:cNvPr>
          <p:cNvSpPr>
            <a:spLocks noGrp="1"/>
          </p:cNvSpPr>
          <p:nvPr>
            <p:ph idx="1"/>
          </p:nvPr>
        </p:nvSpPr>
        <p:spPr>
          <a:xfrm>
            <a:off x="1066800" y="1905000"/>
            <a:ext cx="10058400" cy="4666397"/>
          </a:xfrm>
        </p:spPr>
        <p:txBody>
          <a:bodyPr>
            <a:normAutofit lnSpcReduction="10000"/>
          </a:bodyPr>
          <a:lstStyle/>
          <a:p>
            <a:pPr algn="just">
              <a:buFont typeface="Arial" panose="020B0604020202020204" pitchFamily="34" charset="0"/>
              <a:buChar char="•"/>
            </a:pPr>
            <a:r>
              <a:rPr lang="en-US" sz="2000" dirty="0"/>
              <a:t> This principle again emphasizes the </a:t>
            </a:r>
            <a:r>
              <a:rPr lang="en-US" sz="2000" u="sng" dirty="0"/>
              <a:t>importance of context</a:t>
            </a:r>
            <a:r>
              <a:rPr lang="en-US" sz="2000" dirty="0"/>
              <a:t> in statutory interpretation.</a:t>
            </a:r>
          </a:p>
          <a:p>
            <a:pPr algn="just">
              <a:buFont typeface="Arial" panose="020B0604020202020204" pitchFamily="34" charset="0"/>
              <a:buChar char="•"/>
            </a:pPr>
            <a:r>
              <a:rPr lang="en-US" sz="2000" dirty="0"/>
              <a:t> </a:t>
            </a:r>
            <a:r>
              <a:rPr lang="en-US" sz="2000" b="1" dirty="0"/>
              <a:t>Example 1:</a:t>
            </a:r>
          </a:p>
          <a:p>
            <a:pPr lvl="1" algn="just">
              <a:buFont typeface="Courier New" panose="02070309020205020404" pitchFamily="49" charset="0"/>
              <a:buChar char="o"/>
            </a:pPr>
            <a:r>
              <a:rPr lang="en-US" sz="1800" b="1" dirty="0">
                <a:solidFill>
                  <a:srgbClr val="FF0000"/>
                </a:solidFill>
              </a:rPr>
              <a:t>Q:</a:t>
            </a:r>
            <a:r>
              <a:rPr lang="en-US" sz="1800" dirty="0"/>
              <a:t> A statute prohibited citizens from carrying “knives, rifles, pistols, clubs, brass knuckles, or any other such implements on their person”. If a person was found to be carrying a machine gun, will the same be considered as covered under the prohibition imposed?</a:t>
            </a:r>
          </a:p>
          <a:p>
            <a:pPr lvl="1" algn="just">
              <a:buFont typeface="Courier New" panose="02070309020205020404" pitchFamily="49" charset="0"/>
              <a:buChar char="o"/>
            </a:pPr>
            <a:r>
              <a:rPr lang="en-US" sz="1800" b="1" dirty="0">
                <a:solidFill>
                  <a:srgbClr val="FF0000"/>
                </a:solidFill>
              </a:rPr>
              <a:t>A:</a:t>
            </a:r>
            <a:r>
              <a:rPr lang="en-US" sz="1800" dirty="0"/>
              <a:t> General term “any other such implements” in the above example follows an enumeration of specific terms “knives, rifles, pistols, clubs, brass knuckles”. The enumeration falls under a particular or distinct category of implements which are weapons. There is a commonality between the specific list provided. Now we need to see whether machine gun can be read under the general term “implement” as used in the context of this statute.</a:t>
            </a:r>
          </a:p>
          <a:p>
            <a:pPr lvl="1" algn="just">
              <a:buFont typeface="Courier New" panose="02070309020205020404" pitchFamily="49" charset="0"/>
              <a:buChar char="o"/>
            </a:pPr>
            <a:r>
              <a:rPr lang="en-US" sz="1800" dirty="0"/>
              <a:t>Yes, it seems likely that machine gun would be interpreted to be a prohibited implement (as it also is a weapon).</a:t>
            </a:r>
          </a:p>
          <a:p>
            <a:pPr lvl="1" algn="just">
              <a:buFont typeface="Courier New" panose="02070309020205020404" pitchFamily="49" charset="0"/>
              <a:buChar char="o"/>
            </a:pPr>
            <a:r>
              <a:rPr lang="en-US" sz="1800" dirty="0"/>
              <a:t>Extending it further, can we say that a garden spade would also fall under this prohibited implements? Answer is no, although its also an implement (tool) but it doesn’t share the same nature as that of the specific terms mentioned above. </a:t>
            </a:r>
          </a:p>
          <a:p>
            <a:pPr lvl="1" algn="just">
              <a:buFont typeface="Courier New" panose="02070309020205020404" pitchFamily="49" charset="0"/>
              <a:buChar char="o"/>
            </a:pPr>
            <a:endParaRPr lang="en-IN" sz="1800" dirty="0"/>
          </a:p>
        </p:txBody>
      </p:sp>
    </p:spTree>
    <p:extLst>
      <p:ext uri="{BB962C8B-B14F-4D97-AF65-F5344CB8AC3E}">
        <p14:creationId xmlns:p14="http://schemas.microsoft.com/office/powerpoint/2010/main" val="250914742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D0ACBD-C2EA-4032-B6C3-9785D1348E7A}"/>
              </a:ext>
            </a:extLst>
          </p:cNvPr>
          <p:cNvSpPr>
            <a:spLocks noGrp="1"/>
          </p:cNvSpPr>
          <p:nvPr>
            <p:ph idx="4294967295"/>
          </p:nvPr>
        </p:nvSpPr>
        <p:spPr>
          <a:xfrm>
            <a:off x="1066800" y="384175"/>
            <a:ext cx="10058400" cy="5473700"/>
          </a:xfrm>
        </p:spPr>
        <p:txBody>
          <a:bodyPr>
            <a:normAutofit lnSpcReduction="10000"/>
          </a:bodyPr>
          <a:lstStyle/>
          <a:p>
            <a:pPr algn="just">
              <a:buFont typeface="Arial" panose="020B0604020202020204" pitchFamily="34" charset="0"/>
              <a:buChar char="•"/>
            </a:pPr>
            <a:r>
              <a:rPr lang="en-US" sz="2400" dirty="0"/>
              <a:t> </a:t>
            </a:r>
            <a:r>
              <a:rPr lang="en-US" sz="2400" b="1" dirty="0"/>
              <a:t>Example 2:</a:t>
            </a:r>
          </a:p>
          <a:p>
            <a:pPr lvl="1" algn="just">
              <a:buFont typeface="Courier New" panose="02070309020205020404" pitchFamily="49" charset="0"/>
              <a:buChar char="o"/>
            </a:pPr>
            <a:r>
              <a:rPr lang="en-US" sz="2000" b="1" i="1" dirty="0"/>
              <a:t>Powell</a:t>
            </a:r>
            <a:r>
              <a:rPr lang="en-US" sz="2000" dirty="0"/>
              <a:t> v. </a:t>
            </a:r>
            <a:r>
              <a:rPr lang="en-US" sz="2000" b="1" i="1" dirty="0"/>
              <a:t>Kempton Park Racecourse</a:t>
            </a:r>
            <a:r>
              <a:rPr lang="en-US" sz="2000" dirty="0"/>
              <a:t> (1897): The Betting Act 1853 made it an offence to “…keep a house, office, room or other place for the purposes of betting”. </a:t>
            </a:r>
          </a:p>
          <a:p>
            <a:pPr lvl="1" algn="just">
              <a:buFont typeface="Courier New" panose="02070309020205020404" pitchFamily="49" charset="0"/>
              <a:buChar char="o"/>
            </a:pPr>
            <a:r>
              <a:rPr lang="en-US" sz="2000" dirty="0">
                <a:solidFill>
                  <a:srgbClr val="FF0000"/>
                </a:solidFill>
              </a:rPr>
              <a:t>Q: </a:t>
            </a:r>
            <a:r>
              <a:rPr lang="en-US" sz="2000" dirty="0"/>
              <a:t>The House of Lords had to decide if the statute applied to a betting stand in an uncovered enclosure at Kempton Park Racecourse?</a:t>
            </a:r>
          </a:p>
          <a:p>
            <a:pPr lvl="1" algn="just">
              <a:buFont typeface="Courier New" panose="02070309020205020404" pitchFamily="49" charset="0"/>
              <a:buChar char="o"/>
            </a:pPr>
            <a:r>
              <a:rPr lang="en-US" sz="2000" dirty="0">
                <a:solidFill>
                  <a:srgbClr val="FF0000"/>
                </a:solidFill>
              </a:rPr>
              <a:t>A:</a:t>
            </a:r>
            <a:r>
              <a:rPr lang="en-US" sz="2000" dirty="0"/>
              <a:t> The court applied the ejusdem generis rule and held that the other items mentioned in the statute related to places indoors whereas the enclosure was outside. Therefore, the general term “other place” will not include uncovered enclosure at a racecourse. There was thus no offence committed.</a:t>
            </a:r>
          </a:p>
          <a:p>
            <a:pPr marL="201168" lvl="1" indent="0" algn="just">
              <a:buNone/>
            </a:pPr>
            <a:endParaRPr lang="en-IN" sz="2000" dirty="0"/>
          </a:p>
          <a:p>
            <a:pPr algn="just">
              <a:buFont typeface="Arial" panose="020B0604020202020204" pitchFamily="34" charset="0"/>
              <a:buChar char="•"/>
            </a:pPr>
            <a:r>
              <a:rPr lang="en-US" sz="2400" b="1" dirty="0"/>
              <a:t>Example 3:</a:t>
            </a:r>
          </a:p>
          <a:p>
            <a:pPr lvl="1" algn="just">
              <a:buFont typeface="Courier New" panose="02070309020205020404" pitchFamily="49" charset="0"/>
              <a:buChar char="o"/>
            </a:pPr>
            <a:r>
              <a:rPr lang="en-US" sz="2000" dirty="0"/>
              <a:t>If a law refers to “automobiles, trucks, tractors, motorcycles and other motor-powered vehicles”.</a:t>
            </a:r>
          </a:p>
          <a:p>
            <a:pPr lvl="1" algn="just">
              <a:buFont typeface="Courier New" panose="02070309020205020404" pitchFamily="49" charset="0"/>
              <a:buChar char="o"/>
            </a:pPr>
            <a:r>
              <a:rPr lang="en-US" sz="2000" dirty="0">
                <a:solidFill>
                  <a:srgbClr val="FF0000"/>
                </a:solidFill>
              </a:rPr>
              <a:t>Q:</a:t>
            </a:r>
            <a:r>
              <a:rPr lang="en-US" sz="2000" dirty="0"/>
              <a:t> Whether the general term “other motor-powered vehicles” would include airplanes?</a:t>
            </a:r>
          </a:p>
          <a:p>
            <a:pPr lvl="1" algn="just">
              <a:buFont typeface="Courier New" panose="02070309020205020404" pitchFamily="49" charset="0"/>
              <a:buChar char="o"/>
            </a:pPr>
            <a:r>
              <a:rPr lang="en-US" sz="2000" dirty="0">
                <a:solidFill>
                  <a:srgbClr val="FF0000"/>
                </a:solidFill>
              </a:rPr>
              <a:t>A:</a:t>
            </a:r>
            <a:r>
              <a:rPr lang="en-US" sz="2000" dirty="0"/>
              <a:t> ”other vehicles" would not include airplanes, since the list was of land-based transportation. </a:t>
            </a:r>
          </a:p>
          <a:p>
            <a:pPr marL="201168" lvl="1" indent="0" algn="just">
              <a:buNone/>
            </a:pPr>
            <a:endParaRPr lang="en-IN" sz="2000" dirty="0"/>
          </a:p>
        </p:txBody>
      </p:sp>
    </p:spTree>
    <p:extLst>
      <p:ext uri="{BB962C8B-B14F-4D97-AF65-F5344CB8AC3E}">
        <p14:creationId xmlns:p14="http://schemas.microsoft.com/office/powerpoint/2010/main" val="59262005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30466-081B-437F-B203-A6ECDF3B7D18}"/>
              </a:ext>
            </a:extLst>
          </p:cNvPr>
          <p:cNvSpPr>
            <a:spLocks noGrp="1"/>
          </p:cNvSpPr>
          <p:nvPr>
            <p:ph type="title"/>
          </p:nvPr>
        </p:nvSpPr>
        <p:spPr/>
        <p:txBody>
          <a:bodyPr>
            <a:normAutofit fontScale="90000"/>
          </a:bodyPr>
          <a:lstStyle/>
          <a:p>
            <a:pPr algn="ctr"/>
            <a:br>
              <a:rPr lang="en-US" b="1" dirty="0"/>
            </a:br>
            <a:br>
              <a:rPr lang="en-US" b="1" dirty="0"/>
            </a:br>
            <a:br>
              <a:rPr lang="en-US" b="1" dirty="0"/>
            </a:br>
            <a:br>
              <a:rPr lang="en-US" b="1" dirty="0"/>
            </a:br>
            <a:br>
              <a:rPr lang="en-US" b="1" dirty="0"/>
            </a:br>
            <a:br>
              <a:rPr lang="en-US" b="1" dirty="0"/>
            </a:br>
            <a:br>
              <a:rPr lang="en-US" b="1" dirty="0"/>
            </a:br>
            <a:r>
              <a:rPr lang="en-US" b="1" dirty="0"/>
              <a:t>When principle of </a:t>
            </a:r>
            <a:r>
              <a:rPr lang="en-US" b="1" i="1" dirty="0"/>
              <a:t>Ejusdem Generis </a:t>
            </a:r>
            <a:r>
              <a:rPr lang="en-US" b="1" dirty="0"/>
              <a:t>can’t be applied?</a:t>
            </a:r>
            <a:endParaRPr lang="en-IN" dirty="0"/>
          </a:p>
        </p:txBody>
      </p:sp>
      <p:sp>
        <p:nvSpPr>
          <p:cNvPr id="3" name="Content Placeholder 2">
            <a:extLst>
              <a:ext uri="{FF2B5EF4-FFF2-40B4-BE49-F238E27FC236}">
                <a16:creationId xmlns:a16="http://schemas.microsoft.com/office/drawing/2014/main" id="{D167C4E9-A0E6-4BA6-BAC6-B18C1A7E2EA6}"/>
              </a:ext>
            </a:extLst>
          </p:cNvPr>
          <p:cNvSpPr>
            <a:spLocks noGrp="1"/>
          </p:cNvSpPr>
          <p:nvPr>
            <p:ph idx="1"/>
          </p:nvPr>
        </p:nvSpPr>
        <p:spPr>
          <a:xfrm>
            <a:off x="1097280" y="2108201"/>
            <a:ext cx="10058400" cy="4280724"/>
          </a:xfrm>
        </p:spPr>
        <p:txBody>
          <a:bodyPr>
            <a:normAutofit/>
          </a:bodyPr>
          <a:lstStyle/>
          <a:p>
            <a:pPr algn="just">
              <a:buFont typeface="Arial" panose="020B0604020202020204" pitchFamily="34" charset="0"/>
              <a:buChar char="•"/>
            </a:pPr>
            <a:r>
              <a:rPr lang="en-US" sz="2400" dirty="0"/>
              <a:t> Like all other rules, it serves as an aid to discover the intention of legislature; it is neither final nor conclusive and is attracted only when the specific words enumerated constitute a class, which is not exhausted and are followed by general terms. </a:t>
            </a:r>
            <a:r>
              <a:rPr lang="en-US" sz="2400" b="1" dirty="0"/>
              <a:t>(</a:t>
            </a:r>
            <a:r>
              <a:rPr lang="en-US" sz="2400" b="1" i="1" dirty="0"/>
              <a:t>Tribhuvan Prakash Nayyar </a:t>
            </a:r>
            <a:r>
              <a:rPr lang="en-US" sz="2400" b="1" dirty="0"/>
              <a:t>v. </a:t>
            </a:r>
            <a:r>
              <a:rPr lang="en-US" sz="2400" b="1" i="1" dirty="0"/>
              <a:t>Union of India</a:t>
            </a:r>
            <a:r>
              <a:rPr lang="en-US" sz="2400" b="1" dirty="0"/>
              <a:t>, AIR 1970 SC 540)</a:t>
            </a:r>
          </a:p>
          <a:p>
            <a:pPr algn="just">
              <a:buFont typeface="Arial" panose="020B0604020202020204" pitchFamily="34" charset="0"/>
              <a:buChar char="•"/>
            </a:pPr>
            <a:r>
              <a:rPr lang="en-US" sz="2400" dirty="0"/>
              <a:t> Application of </a:t>
            </a:r>
            <a:r>
              <a:rPr lang="en-US" sz="2400" i="1" dirty="0"/>
              <a:t>ejusdem generis </a:t>
            </a:r>
            <a:r>
              <a:rPr lang="en-US" sz="2400" dirty="0"/>
              <a:t>principle is subject to two logical qualifications/its application has two prominent limitations:</a:t>
            </a:r>
          </a:p>
          <a:p>
            <a:pPr marL="544068" lvl="1" indent="-342900" algn="just">
              <a:buFont typeface="+mj-lt"/>
              <a:buAutoNum type="arabicPeriod"/>
            </a:pPr>
            <a:r>
              <a:rPr lang="en-US" sz="2000" dirty="0"/>
              <a:t>Where there is otherwise shown an intention to include under the general term, matters other than those which may be similar in nature to those specifically named, then the plain intent shouldn’t be allowed to be defeated by a rule of construction.</a:t>
            </a:r>
          </a:p>
          <a:p>
            <a:pPr marL="544068" lvl="1" indent="-342900" algn="just">
              <a:buFont typeface="+mj-lt"/>
              <a:buAutoNum type="arabicPeriod"/>
            </a:pPr>
            <a:endParaRPr lang="en-IN" sz="2000" dirty="0"/>
          </a:p>
        </p:txBody>
      </p:sp>
    </p:spTree>
    <p:extLst>
      <p:ext uri="{BB962C8B-B14F-4D97-AF65-F5344CB8AC3E}">
        <p14:creationId xmlns:p14="http://schemas.microsoft.com/office/powerpoint/2010/main" val="79154325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theme/theme1.xml><?xml version="1.0" encoding="utf-8"?>
<a:theme xmlns:a="http://schemas.openxmlformats.org/drawingml/2006/main" name="1_RetrospectVTI">
  <a:themeElements>
    <a:clrScheme name="Custom 34">
      <a:dk1>
        <a:sysClr val="windowText" lastClr="000000"/>
      </a:dk1>
      <a:lt1>
        <a:sysClr val="window" lastClr="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C586965-D4BF-4605-8C1C-5B8CCCAB7737}">
  <ds:schemaRefs>
    <ds:schemaRef ds:uri="http://schemas.microsoft.com/sharepoint/v3/contenttype/forms"/>
  </ds:schemaRefs>
</ds:datastoreItem>
</file>

<file path=customXml/itemProps2.xml><?xml version="1.0" encoding="utf-8"?>
<ds:datastoreItem xmlns:ds="http://schemas.openxmlformats.org/officeDocument/2006/customXml" ds:itemID="{626E351D-C19B-467F-A5C7-085C4CECACA9}">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6E499CE6-06FC-4D3E-8B56-30558CC9D1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{1F287273-2E08-4108-A78D-E3477AD23E73}tf11429527</Template>
  <TotalTime>0</TotalTime>
  <Words>2338</Words>
  <Application>Microsoft Office PowerPoint</Application>
  <PresentationFormat>Widescreen</PresentationFormat>
  <Paragraphs>101</Paragraphs>
  <Slides>18</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Bookman Old Style</vt:lpstr>
      <vt:lpstr>Calibri</vt:lpstr>
      <vt:lpstr>Courier New</vt:lpstr>
      <vt:lpstr>Franklin Gothic Book</vt:lpstr>
      <vt:lpstr>1_RetrospectVTI</vt:lpstr>
      <vt:lpstr>Principles of Ejusdem Generis and Noscitur a sociis</vt:lpstr>
      <vt:lpstr>Principles of ejusdem generis and noscitur a sociis arise from linguistic implication by which words having literally a wide meaning (when taken in isolation) are treated as reduced in scope by the verbal context.   [Image Source: https://slideplayer.com/slide/16232025/]</vt:lpstr>
      <vt:lpstr>EJUSDEM GENERIS</vt:lpstr>
      <vt:lpstr>Definition and Description of Ejusdem Generis Principle</vt:lpstr>
      <vt:lpstr>PowerPoint Presentation</vt:lpstr>
      <vt:lpstr>PowerPoint Presentation</vt:lpstr>
      <vt:lpstr>Application of the Principle</vt:lpstr>
      <vt:lpstr>PowerPoint Presentation</vt:lpstr>
      <vt:lpstr>       When principle of Ejusdem Generis can’t be applied?</vt:lpstr>
      <vt:lpstr>PowerPoint Presentation</vt:lpstr>
      <vt:lpstr>Advantages &amp; Disadvantages of ejusdem generis principle</vt:lpstr>
      <vt:lpstr>NOSCITUR A SOCIIS</vt:lpstr>
      <vt:lpstr>Definition and Description of Noscitur a sociis Principle</vt:lpstr>
      <vt:lpstr>PowerPoint Presentation</vt:lpstr>
      <vt:lpstr>Application of the Principle</vt:lpstr>
      <vt:lpstr>PowerPoint Presentation</vt:lpstr>
      <vt:lpstr>       When principle of Noscitur can’t be applied?</vt:lpstr>
      <vt:lpstr>Comparison between Ejusdem Generis and Noscitur a sociis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2020-03-28T08:18:47Z</dcterms:created>
  <dcterms:modified xsi:type="dcterms:W3CDTF">2020-04-01T15:51:37Z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